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57"/>
  </p:notesMasterIdLst>
  <p:sldIdLst>
    <p:sldId id="256" r:id="rId2"/>
    <p:sldId id="257"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 id="307" r:id="rId52"/>
    <p:sldId id="308" r:id="rId53"/>
    <p:sldId id="309" r:id="rId54"/>
    <p:sldId id="310" r:id="rId55"/>
    <p:sldId id="311" r:id="rId5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4" autoAdjust="0"/>
    <p:restoredTop sz="83986" autoAdjust="0"/>
  </p:normalViewPr>
  <p:slideViewPr>
    <p:cSldViewPr>
      <p:cViewPr varScale="1">
        <p:scale>
          <a:sx n="72" d="100"/>
          <a:sy n="72" d="100"/>
        </p:scale>
        <p:origin x="1762" y="72"/>
      </p:cViewPr>
      <p:guideLst>
        <p:guide orient="horz" pos="2160"/>
        <p:guide pos="2880"/>
      </p:guideLst>
    </p:cSldViewPr>
  </p:slideViewPr>
  <p:outlineViewPr>
    <p:cViewPr>
      <p:scale>
        <a:sx n="33" d="100"/>
        <a:sy n="33" d="100"/>
      </p:scale>
      <p:origin x="0" y="423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CC29803-E248-4DDD-8F14-E4067DED4215}" type="doc">
      <dgm:prSet loTypeId="urn:microsoft.com/office/officeart/2005/8/layout/cycle7" loCatId="cycle" qsTypeId="urn:microsoft.com/office/officeart/2005/8/quickstyle/3d3" qsCatId="3D" csTypeId="urn:microsoft.com/office/officeart/2005/8/colors/colorful1" csCatId="colorful" phldr="1"/>
      <dgm:spPr/>
      <dgm:t>
        <a:bodyPr/>
        <a:lstStyle/>
        <a:p>
          <a:endParaRPr lang="en-US"/>
        </a:p>
      </dgm:t>
    </dgm:pt>
    <dgm:pt modelId="{A768B344-C0D4-4F3C-A623-3F5B2EAD5879}">
      <dgm:prSet phldrT="[Text]"/>
      <dgm:spPr/>
      <dgm:t>
        <a:bodyPr/>
        <a:lstStyle/>
        <a:p>
          <a:r>
            <a:rPr lang="en-US" dirty="0">
              <a:solidFill>
                <a:sysClr val="windowText" lastClr="000000"/>
              </a:solidFill>
            </a:rPr>
            <a:t>Confidentiality</a:t>
          </a:r>
        </a:p>
      </dgm:t>
    </dgm:pt>
    <dgm:pt modelId="{DD79C1CD-221A-42ED-AE8F-DE8C44586820}" type="parTrans" cxnId="{D2B1EF79-8328-4716-98E8-877F190E7C93}">
      <dgm:prSet/>
      <dgm:spPr/>
      <dgm:t>
        <a:bodyPr/>
        <a:lstStyle/>
        <a:p>
          <a:endParaRPr lang="en-US">
            <a:solidFill>
              <a:sysClr val="windowText" lastClr="000000"/>
            </a:solidFill>
          </a:endParaRPr>
        </a:p>
      </dgm:t>
    </dgm:pt>
    <dgm:pt modelId="{E0B197DA-5CC4-4875-8FC0-C726DF326E7B}" type="sibTrans" cxnId="{D2B1EF79-8328-4716-98E8-877F190E7C93}">
      <dgm:prSet/>
      <dgm:spPr/>
      <dgm:t>
        <a:bodyPr/>
        <a:lstStyle/>
        <a:p>
          <a:endParaRPr lang="en-US">
            <a:solidFill>
              <a:sysClr val="windowText" lastClr="000000"/>
            </a:solidFill>
          </a:endParaRPr>
        </a:p>
      </dgm:t>
    </dgm:pt>
    <dgm:pt modelId="{E9AD1C02-510B-4AB6-AFF0-B888F15AA5ED}">
      <dgm:prSet phldrT="[Text]"/>
      <dgm:spPr/>
      <dgm:t>
        <a:bodyPr/>
        <a:lstStyle/>
        <a:p>
          <a:r>
            <a:rPr lang="en-US" dirty="0">
              <a:solidFill>
                <a:sysClr val="windowText" lastClr="000000"/>
              </a:solidFill>
            </a:rPr>
            <a:t>Availability</a:t>
          </a:r>
        </a:p>
      </dgm:t>
    </dgm:pt>
    <dgm:pt modelId="{DA70D607-DFCA-4CB3-AF7D-64808BA8B104}" type="parTrans" cxnId="{C8432D4D-BB97-431E-B28E-11F4CEF04BE2}">
      <dgm:prSet/>
      <dgm:spPr/>
      <dgm:t>
        <a:bodyPr/>
        <a:lstStyle/>
        <a:p>
          <a:endParaRPr lang="en-US">
            <a:solidFill>
              <a:sysClr val="windowText" lastClr="000000"/>
            </a:solidFill>
          </a:endParaRPr>
        </a:p>
      </dgm:t>
    </dgm:pt>
    <dgm:pt modelId="{A6C853D7-F221-434C-8FBF-C928C8E086A9}" type="sibTrans" cxnId="{C8432D4D-BB97-431E-B28E-11F4CEF04BE2}">
      <dgm:prSet/>
      <dgm:spPr/>
      <dgm:t>
        <a:bodyPr/>
        <a:lstStyle/>
        <a:p>
          <a:endParaRPr lang="en-US">
            <a:solidFill>
              <a:sysClr val="windowText" lastClr="000000"/>
            </a:solidFill>
          </a:endParaRPr>
        </a:p>
      </dgm:t>
    </dgm:pt>
    <dgm:pt modelId="{E85D56F6-3400-4A5A-874B-6CF9AD39C28C}">
      <dgm:prSet phldrT="[Text]"/>
      <dgm:spPr/>
      <dgm:t>
        <a:bodyPr/>
        <a:lstStyle/>
        <a:p>
          <a:r>
            <a:rPr lang="en-US" dirty="0">
              <a:solidFill>
                <a:sysClr val="windowText" lastClr="000000"/>
              </a:solidFill>
            </a:rPr>
            <a:t>Integrity</a:t>
          </a:r>
        </a:p>
      </dgm:t>
    </dgm:pt>
    <dgm:pt modelId="{880383A5-C0F8-48AD-9099-69C75E373539}" type="parTrans" cxnId="{5BA83DD4-2326-449E-99B2-73FECE599580}">
      <dgm:prSet/>
      <dgm:spPr/>
      <dgm:t>
        <a:bodyPr/>
        <a:lstStyle/>
        <a:p>
          <a:endParaRPr lang="en-US">
            <a:solidFill>
              <a:sysClr val="windowText" lastClr="000000"/>
            </a:solidFill>
          </a:endParaRPr>
        </a:p>
      </dgm:t>
    </dgm:pt>
    <dgm:pt modelId="{E636FC2F-3E47-4AA7-B690-8AFD96E0DE78}" type="sibTrans" cxnId="{5BA83DD4-2326-449E-99B2-73FECE599580}">
      <dgm:prSet/>
      <dgm:spPr/>
      <dgm:t>
        <a:bodyPr/>
        <a:lstStyle/>
        <a:p>
          <a:endParaRPr lang="en-US">
            <a:solidFill>
              <a:sysClr val="windowText" lastClr="000000"/>
            </a:solidFill>
          </a:endParaRPr>
        </a:p>
      </dgm:t>
    </dgm:pt>
    <dgm:pt modelId="{48361E0D-E15A-4FA2-BF8E-7A4DC5779D5C}" type="pres">
      <dgm:prSet presAssocID="{FCC29803-E248-4DDD-8F14-E4067DED4215}" presName="Name0" presStyleCnt="0">
        <dgm:presLayoutVars>
          <dgm:dir/>
          <dgm:resizeHandles val="exact"/>
        </dgm:presLayoutVars>
      </dgm:prSet>
      <dgm:spPr/>
    </dgm:pt>
    <dgm:pt modelId="{0E7DF001-3AF8-41F6-9F56-2F15073A038A}" type="pres">
      <dgm:prSet presAssocID="{A768B344-C0D4-4F3C-A623-3F5B2EAD5879}" presName="node" presStyleLbl="node1" presStyleIdx="0" presStyleCnt="3">
        <dgm:presLayoutVars>
          <dgm:bulletEnabled val="1"/>
        </dgm:presLayoutVars>
      </dgm:prSet>
      <dgm:spPr/>
    </dgm:pt>
    <dgm:pt modelId="{5567988F-B45B-4B0E-8177-6B7C47763602}" type="pres">
      <dgm:prSet presAssocID="{E0B197DA-5CC4-4875-8FC0-C726DF326E7B}" presName="sibTrans" presStyleLbl="sibTrans2D1" presStyleIdx="0" presStyleCnt="3"/>
      <dgm:spPr/>
    </dgm:pt>
    <dgm:pt modelId="{33377F6E-E5BB-4BFB-BB7A-635351BAC5A0}" type="pres">
      <dgm:prSet presAssocID="{E0B197DA-5CC4-4875-8FC0-C726DF326E7B}" presName="connectorText" presStyleLbl="sibTrans2D1" presStyleIdx="0" presStyleCnt="3"/>
      <dgm:spPr/>
    </dgm:pt>
    <dgm:pt modelId="{917C8C88-9F98-4FD9-B427-B535A4054B42}" type="pres">
      <dgm:prSet presAssocID="{E9AD1C02-510B-4AB6-AFF0-B888F15AA5ED}" presName="node" presStyleLbl="node1" presStyleIdx="1" presStyleCnt="3">
        <dgm:presLayoutVars>
          <dgm:bulletEnabled val="1"/>
        </dgm:presLayoutVars>
      </dgm:prSet>
      <dgm:spPr/>
    </dgm:pt>
    <dgm:pt modelId="{22567319-7FF2-46DC-8D47-CBAA899AFE1B}" type="pres">
      <dgm:prSet presAssocID="{A6C853D7-F221-434C-8FBF-C928C8E086A9}" presName="sibTrans" presStyleLbl="sibTrans2D1" presStyleIdx="1" presStyleCnt="3"/>
      <dgm:spPr/>
    </dgm:pt>
    <dgm:pt modelId="{01282E3B-F8BD-4582-948F-DBF2CF8DDF21}" type="pres">
      <dgm:prSet presAssocID="{A6C853D7-F221-434C-8FBF-C928C8E086A9}" presName="connectorText" presStyleLbl="sibTrans2D1" presStyleIdx="1" presStyleCnt="3"/>
      <dgm:spPr/>
    </dgm:pt>
    <dgm:pt modelId="{448DC7E6-01EE-45FE-B723-7193FE55FBD7}" type="pres">
      <dgm:prSet presAssocID="{E85D56F6-3400-4A5A-874B-6CF9AD39C28C}" presName="node" presStyleLbl="node1" presStyleIdx="2" presStyleCnt="3">
        <dgm:presLayoutVars>
          <dgm:bulletEnabled val="1"/>
        </dgm:presLayoutVars>
      </dgm:prSet>
      <dgm:spPr/>
    </dgm:pt>
    <dgm:pt modelId="{07A80333-5696-4244-B583-41607329D2B0}" type="pres">
      <dgm:prSet presAssocID="{E636FC2F-3E47-4AA7-B690-8AFD96E0DE78}" presName="sibTrans" presStyleLbl="sibTrans2D1" presStyleIdx="2" presStyleCnt="3"/>
      <dgm:spPr/>
    </dgm:pt>
    <dgm:pt modelId="{23D473E7-C35D-43FA-ADB6-0E89EA1EF7AE}" type="pres">
      <dgm:prSet presAssocID="{E636FC2F-3E47-4AA7-B690-8AFD96E0DE78}" presName="connectorText" presStyleLbl="sibTrans2D1" presStyleIdx="2" presStyleCnt="3"/>
      <dgm:spPr/>
    </dgm:pt>
  </dgm:ptLst>
  <dgm:cxnLst>
    <dgm:cxn modelId="{9F9A7021-81D3-4594-95A0-479EE85AD267}" type="presOf" srcId="{E636FC2F-3E47-4AA7-B690-8AFD96E0DE78}" destId="{23D473E7-C35D-43FA-ADB6-0E89EA1EF7AE}" srcOrd="1" destOrd="0" presId="urn:microsoft.com/office/officeart/2005/8/layout/cycle7"/>
    <dgm:cxn modelId="{1CBC2935-215D-4747-AAD7-DA9A1DA4171F}" type="presOf" srcId="{A6C853D7-F221-434C-8FBF-C928C8E086A9}" destId="{01282E3B-F8BD-4582-948F-DBF2CF8DDF21}" srcOrd="1" destOrd="0" presId="urn:microsoft.com/office/officeart/2005/8/layout/cycle7"/>
    <dgm:cxn modelId="{F1DA5B42-A70C-4171-B862-A6D39161B9AD}" type="presOf" srcId="{E636FC2F-3E47-4AA7-B690-8AFD96E0DE78}" destId="{07A80333-5696-4244-B583-41607329D2B0}" srcOrd="0" destOrd="0" presId="urn:microsoft.com/office/officeart/2005/8/layout/cycle7"/>
    <dgm:cxn modelId="{C8432D4D-BB97-431E-B28E-11F4CEF04BE2}" srcId="{FCC29803-E248-4DDD-8F14-E4067DED4215}" destId="{E9AD1C02-510B-4AB6-AFF0-B888F15AA5ED}" srcOrd="1" destOrd="0" parTransId="{DA70D607-DFCA-4CB3-AF7D-64808BA8B104}" sibTransId="{A6C853D7-F221-434C-8FBF-C928C8E086A9}"/>
    <dgm:cxn modelId="{D2B1EF79-8328-4716-98E8-877F190E7C93}" srcId="{FCC29803-E248-4DDD-8F14-E4067DED4215}" destId="{A768B344-C0D4-4F3C-A623-3F5B2EAD5879}" srcOrd="0" destOrd="0" parTransId="{DD79C1CD-221A-42ED-AE8F-DE8C44586820}" sibTransId="{E0B197DA-5CC4-4875-8FC0-C726DF326E7B}"/>
    <dgm:cxn modelId="{5E644894-BF89-4397-B8EE-E130810EA3C3}" type="presOf" srcId="{A6C853D7-F221-434C-8FBF-C928C8E086A9}" destId="{22567319-7FF2-46DC-8D47-CBAA899AFE1B}" srcOrd="0" destOrd="0" presId="urn:microsoft.com/office/officeart/2005/8/layout/cycle7"/>
    <dgm:cxn modelId="{304F6894-648A-4B1E-BF51-01DEAAECEC06}" type="presOf" srcId="{E85D56F6-3400-4A5A-874B-6CF9AD39C28C}" destId="{448DC7E6-01EE-45FE-B723-7193FE55FBD7}" srcOrd="0" destOrd="0" presId="urn:microsoft.com/office/officeart/2005/8/layout/cycle7"/>
    <dgm:cxn modelId="{F4C05CA6-69C2-4F47-83F0-B533FE808D53}" type="presOf" srcId="{FCC29803-E248-4DDD-8F14-E4067DED4215}" destId="{48361E0D-E15A-4FA2-BF8E-7A4DC5779D5C}" srcOrd="0" destOrd="0" presId="urn:microsoft.com/office/officeart/2005/8/layout/cycle7"/>
    <dgm:cxn modelId="{3C9995AF-FB32-4522-B026-4D90614F10B1}" type="presOf" srcId="{E0B197DA-5CC4-4875-8FC0-C726DF326E7B}" destId="{33377F6E-E5BB-4BFB-BB7A-635351BAC5A0}" srcOrd="1" destOrd="0" presId="urn:microsoft.com/office/officeart/2005/8/layout/cycle7"/>
    <dgm:cxn modelId="{65239CC6-A06F-46A4-B0B8-30A957A2C437}" type="presOf" srcId="{E9AD1C02-510B-4AB6-AFF0-B888F15AA5ED}" destId="{917C8C88-9F98-4FD9-B427-B535A4054B42}" srcOrd="0" destOrd="0" presId="urn:microsoft.com/office/officeart/2005/8/layout/cycle7"/>
    <dgm:cxn modelId="{5BA83DD4-2326-449E-99B2-73FECE599580}" srcId="{FCC29803-E248-4DDD-8F14-E4067DED4215}" destId="{E85D56F6-3400-4A5A-874B-6CF9AD39C28C}" srcOrd="2" destOrd="0" parTransId="{880383A5-C0F8-48AD-9099-69C75E373539}" sibTransId="{E636FC2F-3E47-4AA7-B690-8AFD96E0DE78}"/>
    <dgm:cxn modelId="{8BC382F3-A1B9-481E-B2DA-8146262F6457}" type="presOf" srcId="{E0B197DA-5CC4-4875-8FC0-C726DF326E7B}" destId="{5567988F-B45B-4B0E-8177-6B7C47763602}" srcOrd="0" destOrd="0" presId="urn:microsoft.com/office/officeart/2005/8/layout/cycle7"/>
    <dgm:cxn modelId="{1BAB81F7-2895-4BE9-AA5D-AE699F9083D2}" type="presOf" srcId="{A768B344-C0D4-4F3C-A623-3F5B2EAD5879}" destId="{0E7DF001-3AF8-41F6-9F56-2F15073A038A}" srcOrd="0" destOrd="0" presId="urn:microsoft.com/office/officeart/2005/8/layout/cycle7"/>
    <dgm:cxn modelId="{10337554-901F-45D2-9C42-E3E63FEC6623}" type="presParOf" srcId="{48361E0D-E15A-4FA2-BF8E-7A4DC5779D5C}" destId="{0E7DF001-3AF8-41F6-9F56-2F15073A038A}" srcOrd="0" destOrd="0" presId="urn:microsoft.com/office/officeart/2005/8/layout/cycle7"/>
    <dgm:cxn modelId="{C95061F7-CF09-4E81-B7A1-50224B3F109F}" type="presParOf" srcId="{48361E0D-E15A-4FA2-BF8E-7A4DC5779D5C}" destId="{5567988F-B45B-4B0E-8177-6B7C47763602}" srcOrd="1" destOrd="0" presId="urn:microsoft.com/office/officeart/2005/8/layout/cycle7"/>
    <dgm:cxn modelId="{F1F1BCE3-55D9-47FC-829D-1414E456D8BF}" type="presParOf" srcId="{5567988F-B45B-4B0E-8177-6B7C47763602}" destId="{33377F6E-E5BB-4BFB-BB7A-635351BAC5A0}" srcOrd="0" destOrd="0" presId="urn:microsoft.com/office/officeart/2005/8/layout/cycle7"/>
    <dgm:cxn modelId="{CDE24FAD-8938-45B9-B1A4-BE9988EDA5FC}" type="presParOf" srcId="{48361E0D-E15A-4FA2-BF8E-7A4DC5779D5C}" destId="{917C8C88-9F98-4FD9-B427-B535A4054B42}" srcOrd="2" destOrd="0" presId="urn:microsoft.com/office/officeart/2005/8/layout/cycle7"/>
    <dgm:cxn modelId="{C9E582E7-9AFD-4706-A6F2-58D91D6AD172}" type="presParOf" srcId="{48361E0D-E15A-4FA2-BF8E-7A4DC5779D5C}" destId="{22567319-7FF2-46DC-8D47-CBAA899AFE1B}" srcOrd="3" destOrd="0" presId="urn:microsoft.com/office/officeart/2005/8/layout/cycle7"/>
    <dgm:cxn modelId="{6BB035A5-BB74-438F-8E67-84E2924143EB}" type="presParOf" srcId="{22567319-7FF2-46DC-8D47-CBAA899AFE1B}" destId="{01282E3B-F8BD-4582-948F-DBF2CF8DDF21}" srcOrd="0" destOrd="0" presId="urn:microsoft.com/office/officeart/2005/8/layout/cycle7"/>
    <dgm:cxn modelId="{40812CE6-1F14-4C11-87DF-9CBF425A53AC}" type="presParOf" srcId="{48361E0D-E15A-4FA2-BF8E-7A4DC5779D5C}" destId="{448DC7E6-01EE-45FE-B723-7193FE55FBD7}" srcOrd="4" destOrd="0" presId="urn:microsoft.com/office/officeart/2005/8/layout/cycle7"/>
    <dgm:cxn modelId="{1B661ECB-41C6-48D1-BB40-6CDC495E044F}" type="presParOf" srcId="{48361E0D-E15A-4FA2-BF8E-7A4DC5779D5C}" destId="{07A80333-5696-4244-B583-41607329D2B0}" srcOrd="5" destOrd="0" presId="urn:microsoft.com/office/officeart/2005/8/layout/cycle7"/>
    <dgm:cxn modelId="{46060156-4BA8-4991-9183-4AE9BDFD24B0}" type="presParOf" srcId="{07A80333-5696-4244-B583-41607329D2B0}" destId="{23D473E7-C35D-43FA-ADB6-0E89EA1EF7AE}" srcOrd="0" destOrd="0" presId="urn:microsoft.com/office/officeart/2005/8/layout/cycle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BE36014-48AB-463C-A783-75A5ED1CD551}" type="doc">
      <dgm:prSet loTypeId="urn:microsoft.com/office/officeart/2005/8/layout/venn2" loCatId="relationship" qsTypeId="urn:microsoft.com/office/officeart/2005/8/quickstyle/simple1" qsCatId="simple" csTypeId="urn:microsoft.com/office/officeart/2005/8/colors/colorful1" csCatId="colorful" phldr="1"/>
      <dgm:spPr/>
      <dgm:t>
        <a:bodyPr/>
        <a:lstStyle/>
        <a:p>
          <a:endParaRPr lang="en-US"/>
        </a:p>
      </dgm:t>
    </dgm:pt>
    <dgm:pt modelId="{4FF02A82-A1AF-4AFC-9F63-267460FC1F03}">
      <dgm:prSet phldrT="[Text]"/>
      <dgm:spPr/>
      <dgm:t>
        <a:bodyPr/>
        <a:lstStyle/>
        <a:p>
          <a:r>
            <a:rPr lang="en-US" dirty="0">
              <a:solidFill>
                <a:sysClr val="windowText" lastClr="000000"/>
              </a:solidFill>
            </a:rPr>
            <a:t>Policies and Procedures</a:t>
          </a:r>
        </a:p>
      </dgm:t>
    </dgm:pt>
    <dgm:pt modelId="{EE29DC6E-B547-4BEC-B925-8950A9BCFDAA}" type="parTrans" cxnId="{9C11EA21-8D0A-4C25-861B-9AADEB545B16}">
      <dgm:prSet/>
      <dgm:spPr/>
      <dgm:t>
        <a:bodyPr/>
        <a:lstStyle/>
        <a:p>
          <a:endParaRPr lang="en-US">
            <a:solidFill>
              <a:sysClr val="windowText" lastClr="000000"/>
            </a:solidFill>
          </a:endParaRPr>
        </a:p>
      </dgm:t>
    </dgm:pt>
    <dgm:pt modelId="{A0DB607A-E0A1-473B-B798-34CC9D134D9B}" type="sibTrans" cxnId="{9C11EA21-8D0A-4C25-861B-9AADEB545B16}">
      <dgm:prSet/>
      <dgm:spPr/>
      <dgm:t>
        <a:bodyPr/>
        <a:lstStyle/>
        <a:p>
          <a:endParaRPr lang="en-US">
            <a:solidFill>
              <a:sysClr val="windowText" lastClr="000000"/>
            </a:solidFill>
          </a:endParaRPr>
        </a:p>
      </dgm:t>
    </dgm:pt>
    <dgm:pt modelId="{C12BC5C5-0267-421E-A083-866DC03B5952}">
      <dgm:prSet phldrT="[Text]"/>
      <dgm:spPr/>
      <dgm:t>
        <a:bodyPr/>
        <a:lstStyle/>
        <a:p>
          <a:r>
            <a:rPr lang="en-US" dirty="0">
              <a:solidFill>
                <a:sysClr val="windowText" lastClr="000000"/>
              </a:solidFill>
            </a:rPr>
            <a:t>Physical Security</a:t>
          </a:r>
        </a:p>
      </dgm:t>
    </dgm:pt>
    <dgm:pt modelId="{E798DFDD-1825-4448-9617-1DDB974539E4}" type="parTrans" cxnId="{E1353CAB-36F2-48D9-B4C1-14803E4B9B19}">
      <dgm:prSet/>
      <dgm:spPr/>
      <dgm:t>
        <a:bodyPr/>
        <a:lstStyle/>
        <a:p>
          <a:endParaRPr lang="en-US">
            <a:solidFill>
              <a:sysClr val="windowText" lastClr="000000"/>
            </a:solidFill>
          </a:endParaRPr>
        </a:p>
      </dgm:t>
    </dgm:pt>
    <dgm:pt modelId="{76D9D7B1-649A-49B8-9F1F-1D7583258566}" type="sibTrans" cxnId="{E1353CAB-36F2-48D9-B4C1-14803E4B9B19}">
      <dgm:prSet/>
      <dgm:spPr/>
      <dgm:t>
        <a:bodyPr/>
        <a:lstStyle/>
        <a:p>
          <a:endParaRPr lang="en-US">
            <a:solidFill>
              <a:sysClr val="windowText" lastClr="000000"/>
            </a:solidFill>
          </a:endParaRPr>
        </a:p>
      </dgm:t>
    </dgm:pt>
    <dgm:pt modelId="{0AAB56F2-FB5A-48E4-AD5D-EA15CC919385}">
      <dgm:prSet phldrT="[Text]"/>
      <dgm:spPr/>
      <dgm:t>
        <a:bodyPr/>
        <a:lstStyle/>
        <a:p>
          <a:r>
            <a:rPr lang="en-US" dirty="0">
              <a:solidFill>
                <a:sysClr val="windowText" lastClr="000000"/>
              </a:solidFill>
            </a:rPr>
            <a:t>Perimeter Network</a:t>
          </a:r>
        </a:p>
      </dgm:t>
    </dgm:pt>
    <dgm:pt modelId="{AC568C2B-82C2-4B0E-9CEE-4F18CE764F95}" type="parTrans" cxnId="{A33D39D5-5BA1-4F77-A6AB-953CF298539D}">
      <dgm:prSet/>
      <dgm:spPr/>
      <dgm:t>
        <a:bodyPr/>
        <a:lstStyle/>
        <a:p>
          <a:endParaRPr lang="en-US">
            <a:solidFill>
              <a:sysClr val="windowText" lastClr="000000"/>
            </a:solidFill>
          </a:endParaRPr>
        </a:p>
      </dgm:t>
    </dgm:pt>
    <dgm:pt modelId="{C6077C10-9534-4376-A5F7-39CD69B7775E}" type="sibTrans" cxnId="{A33D39D5-5BA1-4F77-A6AB-953CF298539D}">
      <dgm:prSet/>
      <dgm:spPr/>
      <dgm:t>
        <a:bodyPr/>
        <a:lstStyle/>
        <a:p>
          <a:endParaRPr lang="en-US">
            <a:solidFill>
              <a:sysClr val="windowText" lastClr="000000"/>
            </a:solidFill>
          </a:endParaRPr>
        </a:p>
      </dgm:t>
    </dgm:pt>
    <dgm:pt modelId="{07B9581A-18EE-4AAB-A806-B147467665FE}">
      <dgm:prSet phldrT="[Text]"/>
      <dgm:spPr/>
      <dgm:t>
        <a:bodyPr/>
        <a:lstStyle/>
        <a:p>
          <a:r>
            <a:rPr lang="en-US" dirty="0">
              <a:solidFill>
                <a:sysClr val="windowText" lastClr="000000"/>
              </a:solidFill>
            </a:rPr>
            <a:t>Internal Network</a:t>
          </a:r>
        </a:p>
      </dgm:t>
    </dgm:pt>
    <dgm:pt modelId="{18A493AE-2FAB-435D-A410-AAB09FE88E64}" type="parTrans" cxnId="{35D1AC10-7087-433F-A749-95872F81C6A6}">
      <dgm:prSet/>
      <dgm:spPr/>
      <dgm:t>
        <a:bodyPr/>
        <a:lstStyle/>
        <a:p>
          <a:endParaRPr lang="en-US">
            <a:solidFill>
              <a:sysClr val="windowText" lastClr="000000"/>
            </a:solidFill>
          </a:endParaRPr>
        </a:p>
      </dgm:t>
    </dgm:pt>
    <dgm:pt modelId="{E4BA9102-C194-4EC9-87BC-5BD0EFF7BD9D}" type="sibTrans" cxnId="{35D1AC10-7087-433F-A749-95872F81C6A6}">
      <dgm:prSet/>
      <dgm:spPr/>
      <dgm:t>
        <a:bodyPr/>
        <a:lstStyle/>
        <a:p>
          <a:endParaRPr lang="en-US">
            <a:solidFill>
              <a:sysClr val="windowText" lastClr="000000"/>
            </a:solidFill>
          </a:endParaRPr>
        </a:p>
      </dgm:t>
    </dgm:pt>
    <dgm:pt modelId="{AD217814-91FC-4486-B491-D367BAD0EAB5}" type="pres">
      <dgm:prSet presAssocID="{BBE36014-48AB-463C-A783-75A5ED1CD551}" presName="Name0" presStyleCnt="0">
        <dgm:presLayoutVars>
          <dgm:chMax val="7"/>
          <dgm:resizeHandles val="exact"/>
        </dgm:presLayoutVars>
      </dgm:prSet>
      <dgm:spPr/>
    </dgm:pt>
    <dgm:pt modelId="{1AF8E0A6-9F07-40F5-AB72-ED4A3A7804B6}" type="pres">
      <dgm:prSet presAssocID="{BBE36014-48AB-463C-A783-75A5ED1CD551}" presName="comp1" presStyleCnt="0"/>
      <dgm:spPr/>
    </dgm:pt>
    <dgm:pt modelId="{D6109C66-8D76-4944-8FC3-BF5330CA48C3}" type="pres">
      <dgm:prSet presAssocID="{BBE36014-48AB-463C-A783-75A5ED1CD551}" presName="circle1" presStyleLbl="node1" presStyleIdx="0" presStyleCnt="4"/>
      <dgm:spPr/>
    </dgm:pt>
    <dgm:pt modelId="{F3603D34-9996-42D2-9B88-AFBAD21E48F2}" type="pres">
      <dgm:prSet presAssocID="{BBE36014-48AB-463C-A783-75A5ED1CD551}" presName="c1text" presStyleLbl="node1" presStyleIdx="0" presStyleCnt="4">
        <dgm:presLayoutVars>
          <dgm:bulletEnabled val="1"/>
        </dgm:presLayoutVars>
      </dgm:prSet>
      <dgm:spPr/>
    </dgm:pt>
    <dgm:pt modelId="{48D445EA-1C60-4664-B497-8D6FD68EE443}" type="pres">
      <dgm:prSet presAssocID="{BBE36014-48AB-463C-A783-75A5ED1CD551}" presName="comp2" presStyleCnt="0"/>
      <dgm:spPr/>
    </dgm:pt>
    <dgm:pt modelId="{3811479C-0174-49A0-B4D1-320C991DDC4F}" type="pres">
      <dgm:prSet presAssocID="{BBE36014-48AB-463C-A783-75A5ED1CD551}" presName="circle2" presStyleLbl="node1" presStyleIdx="1" presStyleCnt="4"/>
      <dgm:spPr/>
    </dgm:pt>
    <dgm:pt modelId="{EF58C365-5FD1-48AA-B7C6-735798CF0FE1}" type="pres">
      <dgm:prSet presAssocID="{BBE36014-48AB-463C-A783-75A5ED1CD551}" presName="c2text" presStyleLbl="node1" presStyleIdx="1" presStyleCnt="4">
        <dgm:presLayoutVars>
          <dgm:bulletEnabled val="1"/>
        </dgm:presLayoutVars>
      </dgm:prSet>
      <dgm:spPr/>
    </dgm:pt>
    <dgm:pt modelId="{9018F5FE-6C1A-4BA7-A900-88C9A626C2FD}" type="pres">
      <dgm:prSet presAssocID="{BBE36014-48AB-463C-A783-75A5ED1CD551}" presName="comp3" presStyleCnt="0"/>
      <dgm:spPr/>
    </dgm:pt>
    <dgm:pt modelId="{16BA209B-82AE-4654-8D64-20F3EAF0D498}" type="pres">
      <dgm:prSet presAssocID="{BBE36014-48AB-463C-A783-75A5ED1CD551}" presName="circle3" presStyleLbl="node1" presStyleIdx="2" presStyleCnt="4"/>
      <dgm:spPr/>
    </dgm:pt>
    <dgm:pt modelId="{C175F463-308C-45BB-9641-A02F527F2F1B}" type="pres">
      <dgm:prSet presAssocID="{BBE36014-48AB-463C-A783-75A5ED1CD551}" presName="c3text" presStyleLbl="node1" presStyleIdx="2" presStyleCnt="4">
        <dgm:presLayoutVars>
          <dgm:bulletEnabled val="1"/>
        </dgm:presLayoutVars>
      </dgm:prSet>
      <dgm:spPr/>
    </dgm:pt>
    <dgm:pt modelId="{A381C86C-85A5-4B39-AE64-D9873A719E0E}" type="pres">
      <dgm:prSet presAssocID="{BBE36014-48AB-463C-A783-75A5ED1CD551}" presName="comp4" presStyleCnt="0"/>
      <dgm:spPr/>
    </dgm:pt>
    <dgm:pt modelId="{24549089-73C4-4802-B33C-EA547A0CBADB}" type="pres">
      <dgm:prSet presAssocID="{BBE36014-48AB-463C-A783-75A5ED1CD551}" presName="circle4" presStyleLbl="node1" presStyleIdx="3" presStyleCnt="4"/>
      <dgm:spPr/>
    </dgm:pt>
    <dgm:pt modelId="{9545E34F-D82A-4425-90C8-726414F17C2F}" type="pres">
      <dgm:prSet presAssocID="{BBE36014-48AB-463C-A783-75A5ED1CD551}" presName="c4text" presStyleLbl="node1" presStyleIdx="3" presStyleCnt="4">
        <dgm:presLayoutVars>
          <dgm:bulletEnabled val="1"/>
        </dgm:presLayoutVars>
      </dgm:prSet>
      <dgm:spPr/>
    </dgm:pt>
  </dgm:ptLst>
  <dgm:cxnLst>
    <dgm:cxn modelId="{A4E8C103-9320-49E4-B8C8-B6C846B698BC}" type="presOf" srcId="{4FF02A82-A1AF-4AFC-9F63-267460FC1F03}" destId="{D6109C66-8D76-4944-8FC3-BF5330CA48C3}" srcOrd="0" destOrd="0" presId="urn:microsoft.com/office/officeart/2005/8/layout/venn2"/>
    <dgm:cxn modelId="{6362E509-EFB2-4406-9BBD-8A55DAD78C06}" type="presOf" srcId="{C12BC5C5-0267-421E-A083-866DC03B5952}" destId="{3811479C-0174-49A0-B4D1-320C991DDC4F}" srcOrd="0" destOrd="0" presId="urn:microsoft.com/office/officeart/2005/8/layout/venn2"/>
    <dgm:cxn modelId="{35D1AC10-7087-433F-A749-95872F81C6A6}" srcId="{BBE36014-48AB-463C-A783-75A5ED1CD551}" destId="{07B9581A-18EE-4AAB-A806-B147467665FE}" srcOrd="3" destOrd="0" parTransId="{18A493AE-2FAB-435D-A410-AAB09FE88E64}" sibTransId="{E4BA9102-C194-4EC9-87BC-5BD0EFF7BD9D}"/>
    <dgm:cxn modelId="{ED5F821B-7399-4009-A72B-03BA93C26041}" type="presOf" srcId="{C12BC5C5-0267-421E-A083-866DC03B5952}" destId="{EF58C365-5FD1-48AA-B7C6-735798CF0FE1}" srcOrd="1" destOrd="0" presId="urn:microsoft.com/office/officeart/2005/8/layout/venn2"/>
    <dgm:cxn modelId="{9C11EA21-8D0A-4C25-861B-9AADEB545B16}" srcId="{BBE36014-48AB-463C-A783-75A5ED1CD551}" destId="{4FF02A82-A1AF-4AFC-9F63-267460FC1F03}" srcOrd="0" destOrd="0" parTransId="{EE29DC6E-B547-4BEC-B925-8950A9BCFDAA}" sibTransId="{A0DB607A-E0A1-473B-B798-34CC9D134D9B}"/>
    <dgm:cxn modelId="{1EDA612B-4E1B-45BA-B753-CE660D853104}" type="presOf" srcId="{BBE36014-48AB-463C-A783-75A5ED1CD551}" destId="{AD217814-91FC-4486-B491-D367BAD0EAB5}" srcOrd="0" destOrd="0" presId="urn:microsoft.com/office/officeart/2005/8/layout/venn2"/>
    <dgm:cxn modelId="{709AC175-D283-479E-8C39-5E7A9C3CB54D}" type="presOf" srcId="{07B9581A-18EE-4AAB-A806-B147467665FE}" destId="{9545E34F-D82A-4425-90C8-726414F17C2F}" srcOrd="1" destOrd="0" presId="urn:microsoft.com/office/officeart/2005/8/layout/venn2"/>
    <dgm:cxn modelId="{3E29CBAA-622C-44E5-AB53-38F93EC50E01}" type="presOf" srcId="{4FF02A82-A1AF-4AFC-9F63-267460FC1F03}" destId="{F3603D34-9996-42D2-9B88-AFBAD21E48F2}" srcOrd="1" destOrd="0" presId="urn:microsoft.com/office/officeart/2005/8/layout/venn2"/>
    <dgm:cxn modelId="{E1353CAB-36F2-48D9-B4C1-14803E4B9B19}" srcId="{BBE36014-48AB-463C-A783-75A5ED1CD551}" destId="{C12BC5C5-0267-421E-A083-866DC03B5952}" srcOrd="1" destOrd="0" parTransId="{E798DFDD-1825-4448-9617-1DDB974539E4}" sibTransId="{76D9D7B1-649A-49B8-9F1F-1D7583258566}"/>
    <dgm:cxn modelId="{72A972B2-F65B-4FCB-B83C-A90A2A238C8C}" type="presOf" srcId="{07B9581A-18EE-4AAB-A806-B147467665FE}" destId="{24549089-73C4-4802-B33C-EA547A0CBADB}" srcOrd="0" destOrd="0" presId="urn:microsoft.com/office/officeart/2005/8/layout/venn2"/>
    <dgm:cxn modelId="{9243E9BB-A11D-494E-8BB9-8C2D00CD0AE0}" type="presOf" srcId="{0AAB56F2-FB5A-48E4-AD5D-EA15CC919385}" destId="{C175F463-308C-45BB-9641-A02F527F2F1B}" srcOrd="1" destOrd="0" presId="urn:microsoft.com/office/officeart/2005/8/layout/venn2"/>
    <dgm:cxn modelId="{A33D39D5-5BA1-4F77-A6AB-953CF298539D}" srcId="{BBE36014-48AB-463C-A783-75A5ED1CD551}" destId="{0AAB56F2-FB5A-48E4-AD5D-EA15CC919385}" srcOrd="2" destOrd="0" parTransId="{AC568C2B-82C2-4B0E-9CEE-4F18CE764F95}" sibTransId="{C6077C10-9534-4376-A5F7-39CD69B7775E}"/>
    <dgm:cxn modelId="{F004C0D5-E940-4662-9875-A3FE7578F303}" type="presOf" srcId="{0AAB56F2-FB5A-48E4-AD5D-EA15CC919385}" destId="{16BA209B-82AE-4654-8D64-20F3EAF0D498}" srcOrd="0" destOrd="0" presId="urn:microsoft.com/office/officeart/2005/8/layout/venn2"/>
    <dgm:cxn modelId="{0F630EBC-5ED2-4541-8CCA-DAA3A97C4ED6}" type="presParOf" srcId="{AD217814-91FC-4486-B491-D367BAD0EAB5}" destId="{1AF8E0A6-9F07-40F5-AB72-ED4A3A7804B6}" srcOrd="0" destOrd="0" presId="urn:microsoft.com/office/officeart/2005/8/layout/venn2"/>
    <dgm:cxn modelId="{F2801DDB-57CE-4D9B-9894-09FD8EEB663F}" type="presParOf" srcId="{1AF8E0A6-9F07-40F5-AB72-ED4A3A7804B6}" destId="{D6109C66-8D76-4944-8FC3-BF5330CA48C3}" srcOrd="0" destOrd="0" presId="urn:microsoft.com/office/officeart/2005/8/layout/venn2"/>
    <dgm:cxn modelId="{DD9A4C53-E114-4D53-81C6-BA76C41EE946}" type="presParOf" srcId="{1AF8E0A6-9F07-40F5-AB72-ED4A3A7804B6}" destId="{F3603D34-9996-42D2-9B88-AFBAD21E48F2}" srcOrd="1" destOrd="0" presId="urn:microsoft.com/office/officeart/2005/8/layout/venn2"/>
    <dgm:cxn modelId="{4C0EF34C-3D48-4102-BCBD-C8B833D6FA81}" type="presParOf" srcId="{AD217814-91FC-4486-B491-D367BAD0EAB5}" destId="{48D445EA-1C60-4664-B497-8D6FD68EE443}" srcOrd="1" destOrd="0" presId="urn:microsoft.com/office/officeart/2005/8/layout/venn2"/>
    <dgm:cxn modelId="{73D49299-A76A-4C6D-9CDF-82A2C57D804A}" type="presParOf" srcId="{48D445EA-1C60-4664-B497-8D6FD68EE443}" destId="{3811479C-0174-49A0-B4D1-320C991DDC4F}" srcOrd="0" destOrd="0" presId="urn:microsoft.com/office/officeart/2005/8/layout/venn2"/>
    <dgm:cxn modelId="{66A93FF5-7F2A-4336-9471-1779FC8CFABD}" type="presParOf" srcId="{48D445EA-1C60-4664-B497-8D6FD68EE443}" destId="{EF58C365-5FD1-48AA-B7C6-735798CF0FE1}" srcOrd="1" destOrd="0" presId="urn:microsoft.com/office/officeart/2005/8/layout/venn2"/>
    <dgm:cxn modelId="{1AF9CEC1-FD1A-4B5B-B811-FB5090A70237}" type="presParOf" srcId="{AD217814-91FC-4486-B491-D367BAD0EAB5}" destId="{9018F5FE-6C1A-4BA7-A900-88C9A626C2FD}" srcOrd="2" destOrd="0" presId="urn:microsoft.com/office/officeart/2005/8/layout/venn2"/>
    <dgm:cxn modelId="{A3827EA6-0DBD-42A8-93A6-A94DD23C7725}" type="presParOf" srcId="{9018F5FE-6C1A-4BA7-A900-88C9A626C2FD}" destId="{16BA209B-82AE-4654-8D64-20F3EAF0D498}" srcOrd="0" destOrd="0" presId="urn:microsoft.com/office/officeart/2005/8/layout/venn2"/>
    <dgm:cxn modelId="{918C6C94-77BD-4771-A38F-FD2B92830205}" type="presParOf" srcId="{9018F5FE-6C1A-4BA7-A900-88C9A626C2FD}" destId="{C175F463-308C-45BB-9641-A02F527F2F1B}" srcOrd="1" destOrd="0" presId="urn:microsoft.com/office/officeart/2005/8/layout/venn2"/>
    <dgm:cxn modelId="{F4C10134-CB7D-43AB-9A12-9982DDB4AB33}" type="presParOf" srcId="{AD217814-91FC-4486-B491-D367BAD0EAB5}" destId="{A381C86C-85A5-4B39-AE64-D9873A719E0E}" srcOrd="3" destOrd="0" presId="urn:microsoft.com/office/officeart/2005/8/layout/venn2"/>
    <dgm:cxn modelId="{589A8997-E612-40BC-8A5B-027DE14E620C}" type="presParOf" srcId="{A381C86C-85A5-4B39-AE64-D9873A719E0E}" destId="{24549089-73C4-4802-B33C-EA547A0CBADB}" srcOrd="0" destOrd="0" presId="urn:microsoft.com/office/officeart/2005/8/layout/venn2"/>
    <dgm:cxn modelId="{FEAA0535-12DD-4378-93A7-5D331F5C3C9E}" type="presParOf" srcId="{A381C86C-85A5-4B39-AE64-D9873A719E0E}" destId="{9545E34F-D82A-4425-90C8-726414F17C2F}" srcOrd="1" destOrd="0" presId="urn:microsoft.com/office/officeart/2005/8/layout/ven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7DF001-3AF8-41F6-9F56-2F15073A038A}">
      <dsp:nvSpPr>
        <dsp:cNvPr id="0" name=""/>
        <dsp:cNvSpPr/>
      </dsp:nvSpPr>
      <dsp:spPr>
        <a:xfrm>
          <a:off x="1218555" y="863045"/>
          <a:ext cx="1474489" cy="737244"/>
        </a:xfrm>
        <a:prstGeom prst="roundRect">
          <a:avLst>
            <a:gd name="adj" fmla="val 10000"/>
          </a:avLst>
        </a:prstGeom>
        <a:solidFill>
          <a:schemeClr val="accent2">
            <a:hueOff val="0"/>
            <a:satOff val="0"/>
            <a:lumOff val="0"/>
            <a:alphaOff val="0"/>
          </a:schemeClr>
        </a:solidFill>
        <a:ln>
          <a:noFill/>
        </a:ln>
        <a:effectLst>
          <a:outerShdw blurRad="50800" dist="43000" dir="5400000" rotWithShape="0">
            <a:srgbClr val="000000">
              <a:alpha val="40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solidFill>
                <a:sysClr val="windowText" lastClr="000000"/>
              </a:solidFill>
            </a:rPr>
            <a:t>Confidentiality</a:t>
          </a:r>
        </a:p>
      </dsp:txBody>
      <dsp:txXfrm>
        <a:off x="1240148" y="884638"/>
        <a:ext cx="1431303" cy="694058"/>
      </dsp:txXfrm>
    </dsp:sp>
    <dsp:sp modelId="{5567988F-B45B-4B0E-8177-6B7C47763602}">
      <dsp:nvSpPr>
        <dsp:cNvPr id="0" name=""/>
        <dsp:cNvSpPr/>
      </dsp:nvSpPr>
      <dsp:spPr>
        <a:xfrm rot="3600000">
          <a:off x="2180364" y="2156982"/>
          <a:ext cx="768309" cy="258035"/>
        </a:xfrm>
        <a:prstGeom prst="leftRightArrow">
          <a:avLst>
            <a:gd name="adj1" fmla="val 60000"/>
            <a:gd name="adj2" fmla="val 50000"/>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solidFill>
              <a:sysClr val="windowText" lastClr="000000"/>
            </a:solidFill>
          </a:endParaRPr>
        </a:p>
      </dsp:txBody>
      <dsp:txXfrm>
        <a:off x="2257775" y="2208589"/>
        <a:ext cx="613488" cy="154821"/>
      </dsp:txXfrm>
    </dsp:sp>
    <dsp:sp modelId="{917C8C88-9F98-4FD9-B427-B535A4054B42}">
      <dsp:nvSpPr>
        <dsp:cNvPr id="0" name=""/>
        <dsp:cNvSpPr/>
      </dsp:nvSpPr>
      <dsp:spPr>
        <a:xfrm>
          <a:off x="2435993" y="2971710"/>
          <a:ext cx="1474489" cy="737244"/>
        </a:xfrm>
        <a:prstGeom prst="roundRect">
          <a:avLst>
            <a:gd name="adj" fmla="val 10000"/>
          </a:avLst>
        </a:prstGeom>
        <a:solidFill>
          <a:schemeClr val="accent3">
            <a:hueOff val="0"/>
            <a:satOff val="0"/>
            <a:lumOff val="0"/>
            <a:alphaOff val="0"/>
          </a:schemeClr>
        </a:solidFill>
        <a:ln>
          <a:noFill/>
        </a:ln>
        <a:effectLst>
          <a:outerShdw blurRad="50800" dist="43000" dir="5400000" rotWithShape="0">
            <a:srgbClr val="000000">
              <a:alpha val="40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solidFill>
                <a:sysClr val="windowText" lastClr="000000"/>
              </a:solidFill>
            </a:rPr>
            <a:t>Availability</a:t>
          </a:r>
        </a:p>
      </dsp:txBody>
      <dsp:txXfrm>
        <a:off x="2457586" y="2993303"/>
        <a:ext cx="1431303" cy="694058"/>
      </dsp:txXfrm>
    </dsp:sp>
    <dsp:sp modelId="{22567319-7FF2-46DC-8D47-CBAA899AFE1B}">
      <dsp:nvSpPr>
        <dsp:cNvPr id="0" name=""/>
        <dsp:cNvSpPr/>
      </dsp:nvSpPr>
      <dsp:spPr>
        <a:xfrm rot="10800000">
          <a:off x="1571645" y="3211314"/>
          <a:ext cx="768309" cy="258035"/>
        </a:xfrm>
        <a:prstGeom prst="leftRightArrow">
          <a:avLst>
            <a:gd name="adj1" fmla="val 60000"/>
            <a:gd name="adj2" fmla="val 50000"/>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solidFill>
              <a:sysClr val="windowText" lastClr="000000"/>
            </a:solidFill>
          </a:endParaRPr>
        </a:p>
      </dsp:txBody>
      <dsp:txXfrm rot="10800000">
        <a:off x="1649055" y="3262921"/>
        <a:ext cx="613488" cy="154821"/>
      </dsp:txXfrm>
    </dsp:sp>
    <dsp:sp modelId="{448DC7E6-01EE-45FE-B723-7193FE55FBD7}">
      <dsp:nvSpPr>
        <dsp:cNvPr id="0" name=""/>
        <dsp:cNvSpPr/>
      </dsp:nvSpPr>
      <dsp:spPr>
        <a:xfrm>
          <a:off x="1116" y="2971710"/>
          <a:ext cx="1474489" cy="737244"/>
        </a:xfrm>
        <a:prstGeom prst="roundRect">
          <a:avLst>
            <a:gd name="adj" fmla="val 10000"/>
          </a:avLst>
        </a:prstGeom>
        <a:solidFill>
          <a:schemeClr val="accent4">
            <a:hueOff val="0"/>
            <a:satOff val="0"/>
            <a:lumOff val="0"/>
            <a:alphaOff val="0"/>
          </a:schemeClr>
        </a:solidFill>
        <a:ln>
          <a:noFill/>
        </a:ln>
        <a:effectLst>
          <a:outerShdw blurRad="50800" dist="43000" dir="5400000" rotWithShape="0">
            <a:srgbClr val="000000">
              <a:alpha val="40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solidFill>
                <a:sysClr val="windowText" lastClr="000000"/>
              </a:solidFill>
            </a:rPr>
            <a:t>Integrity</a:t>
          </a:r>
        </a:p>
      </dsp:txBody>
      <dsp:txXfrm>
        <a:off x="22709" y="2993303"/>
        <a:ext cx="1431303" cy="694058"/>
      </dsp:txXfrm>
    </dsp:sp>
    <dsp:sp modelId="{07A80333-5696-4244-B583-41607329D2B0}">
      <dsp:nvSpPr>
        <dsp:cNvPr id="0" name=""/>
        <dsp:cNvSpPr/>
      </dsp:nvSpPr>
      <dsp:spPr>
        <a:xfrm rot="18000000">
          <a:off x="962926" y="2156982"/>
          <a:ext cx="768309" cy="258035"/>
        </a:xfrm>
        <a:prstGeom prst="leftRightArrow">
          <a:avLst>
            <a:gd name="adj1" fmla="val 60000"/>
            <a:gd name="adj2" fmla="val 50000"/>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solidFill>
              <a:sysClr val="windowText" lastClr="000000"/>
            </a:solidFill>
          </a:endParaRPr>
        </a:p>
      </dsp:txBody>
      <dsp:txXfrm>
        <a:off x="1040337" y="2208589"/>
        <a:ext cx="613488" cy="15482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109C66-8D76-4944-8FC3-BF5330CA48C3}">
      <dsp:nvSpPr>
        <dsp:cNvPr id="0" name=""/>
        <dsp:cNvSpPr/>
      </dsp:nvSpPr>
      <dsp:spPr>
        <a:xfrm>
          <a:off x="1016000" y="0"/>
          <a:ext cx="4064000" cy="4064000"/>
        </a:xfrm>
        <a:prstGeom prst="ellipse">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US" sz="1300" kern="1200" dirty="0">
              <a:solidFill>
                <a:sysClr val="windowText" lastClr="000000"/>
              </a:solidFill>
            </a:rPr>
            <a:t>Policies and Procedures</a:t>
          </a:r>
        </a:p>
      </dsp:txBody>
      <dsp:txXfrm>
        <a:off x="2479852" y="203199"/>
        <a:ext cx="1136294" cy="609600"/>
      </dsp:txXfrm>
    </dsp:sp>
    <dsp:sp modelId="{3811479C-0174-49A0-B4D1-320C991DDC4F}">
      <dsp:nvSpPr>
        <dsp:cNvPr id="0" name=""/>
        <dsp:cNvSpPr/>
      </dsp:nvSpPr>
      <dsp:spPr>
        <a:xfrm>
          <a:off x="1422400" y="812799"/>
          <a:ext cx="3251200" cy="3251200"/>
        </a:xfrm>
        <a:prstGeom prst="ellipse">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US" sz="1300" kern="1200" dirty="0">
              <a:solidFill>
                <a:sysClr val="windowText" lastClr="000000"/>
              </a:solidFill>
            </a:rPr>
            <a:t>Physical Security</a:t>
          </a:r>
        </a:p>
      </dsp:txBody>
      <dsp:txXfrm>
        <a:off x="2479852" y="1007871"/>
        <a:ext cx="1136294" cy="585216"/>
      </dsp:txXfrm>
    </dsp:sp>
    <dsp:sp modelId="{16BA209B-82AE-4654-8D64-20F3EAF0D498}">
      <dsp:nvSpPr>
        <dsp:cNvPr id="0" name=""/>
        <dsp:cNvSpPr/>
      </dsp:nvSpPr>
      <dsp:spPr>
        <a:xfrm>
          <a:off x="1828800" y="1625599"/>
          <a:ext cx="2438400" cy="2438400"/>
        </a:xfrm>
        <a:prstGeom prst="ellipse">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US" sz="1300" kern="1200" dirty="0">
              <a:solidFill>
                <a:sysClr val="windowText" lastClr="000000"/>
              </a:solidFill>
            </a:rPr>
            <a:t>Perimeter Network</a:t>
          </a:r>
        </a:p>
      </dsp:txBody>
      <dsp:txXfrm>
        <a:off x="2479852" y="1808479"/>
        <a:ext cx="1136294" cy="548640"/>
      </dsp:txXfrm>
    </dsp:sp>
    <dsp:sp modelId="{24549089-73C4-4802-B33C-EA547A0CBADB}">
      <dsp:nvSpPr>
        <dsp:cNvPr id="0" name=""/>
        <dsp:cNvSpPr/>
      </dsp:nvSpPr>
      <dsp:spPr>
        <a:xfrm>
          <a:off x="2235200" y="2438399"/>
          <a:ext cx="1625600" cy="1625600"/>
        </a:xfrm>
        <a:prstGeom prst="ellipse">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None/>
          </a:pPr>
          <a:r>
            <a:rPr lang="en-US" sz="1300" kern="1200" dirty="0">
              <a:solidFill>
                <a:sysClr val="windowText" lastClr="000000"/>
              </a:solidFill>
            </a:rPr>
            <a:t>Internal Network</a:t>
          </a:r>
        </a:p>
      </dsp:txBody>
      <dsp:txXfrm>
        <a:off x="2473263" y="2844799"/>
        <a:ext cx="1149472" cy="812800"/>
      </dsp:txXfrm>
    </dsp:sp>
  </dsp:spTree>
</dsp:drawing>
</file>

<file path=ppt/diagrams/layout1.xml><?xml version="1.0" encoding="utf-8"?>
<dgm:layoutDef xmlns:dgm="http://schemas.openxmlformats.org/drawingml/2006/diagram" xmlns:a="http://schemas.openxmlformats.org/drawingml/2006/main" uniqueId="urn:microsoft.com/office/officeart/2005/8/layout/cycle7">
  <dgm:title val=""/>
  <dgm:desc val=""/>
  <dgm:catLst>
    <dgm:cat type="cycle" pri="6000"/>
  </dgm:catLst>
  <dgm:sampData>
    <dgm:dataModel>
      <dgm:ptLst>
        <dgm:pt modelId="0" type="doc"/>
        <dgm:pt modelId="1">
          <dgm:prSet phldr="1"/>
        </dgm:pt>
        <dgm:pt modelId="2">
          <dgm:prSet phldr="1"/>
        </dgm:pt>
        <dgm:pt modelId="3">
          <dgm:prSet phldr="1"/>
        </dgm:pt>
      </dgm:ptLst>
      <dgm:cxnLst>
        <dgm:cxn modelId="6" srcId="0" destId="1" srcOrd="0" destOrd="0"/>
        <dgm:cxn modelId="7" srcId="0" destId="2" srcOrd="1" destOrd="0"/>
        <dgm:cxn modelId="8" srcId="0" destId="3" srcOrd="2"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func="var" arg="dir" op="equ" val="norm">
        <dgm:alg type="cycle">
          <dgm:param type="stAng" val="0"/>
          <dgm:param type="spanAng" val="360"/>
        </dgm:alg>
      </dgm:if>
      <dgm:else name="Name3">
        <dgm:alg type="cycle">
          <dgm:param type="stAng" val="0"/>
          <dgm:param type="spanAng" val="-360"/>
        </dgm:alg>
      </dgm:else>
    </dgm:choose>
    <dgm:shape xmlns:r="http://schemas.openxmlformats.org/officeDocument/2006/relationships" r:blip="">
      <dgm:adjLst/>
    </dgm:shape>
    <dgm:presOf/>
    <dgm:constrLst>
      <dgm:constr type="diam" refType="w"/>
      <dgm:constr type="w" for="ch" ptType="node" refType="w"/>
      <dgm:constr type="primFontSz" for="ch" ptType="node" op="equ" val="65"/>
      <dgm:constr type="w" for="ch" forName="sibTrans" refType="w" refFor="ch" refPtType="node" op="equ" fact="0.35"/>
      <dgm:constr type="connDist" for="ch" forName="sibTrans" op="equ"/>
      <dgm:constr type="primFontSz" for="des" forName="connectorText" op="equ" val="55"/>
      <dgm:constr type="primFontSz" for="des" forName="connectorText" refType="primFontSz" refFor="ch" refPtType="node" op="lte" fact="0.8"/>
      <dgm:constr type="sibSp" refType="w" refFor="ch" refPtType="node" op="equ" fact="0.65"/>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4">
        <dgm:if name="Name5" axis="par ch" ptType="doc node" func="cnt" op="gt" val="1">
          <dgm:forEach name="sibTransForEach" axis="followSib" ptType="sibTrans" hideLastTrans="0" cnt="1">
            <dgm:layoutNode name="sibTrans">
              <dgm:choose name="Name6">
                <dgm:if name="Name7" axis="par ch" ptType="doc node" func="posEven" op="equ" val="1">
                  <dgm:alg type="conn">
                    <dgm:param type="begPts" val="radial"/>
                    <dgm:param type="endPts" val="radial"/>
                    <dgm:param type="begSty" val="arr"/>
                    <dgm:param type="endSty" val="arr"/>
                  </dgm:alg>
                </dgm:if>
                <dgm:else name="Name8">
                  <dgm:alg type="conn">
                    <dgm:param type="begPts" val="auto"/>
                    <dgm:param type="endPts" val="auto"/>
                    <dgm:param type="begSty" val="arr"/>
                    <dgm:param type="endSty" val="arr"/>
                  </dgm:alg>
                </dgm:else>
              </dgm:choose>
              <dgm:shape xmlns:r="http://schemas.openxmlformats.org/officeDocument/2006/relationships" type="conn" r:blip="">
                <dgm:adjLst/>
              </dgm:shape>
              <dgm:presOf axis="self"/>
              <dgm:constrLst>
                <dgm:constr type="h" refType="w" fact="0.5"/>
                <dgm:constr type="connDist"/>
                <dgm:constr type="begPad" refType="connDist" fact="0.1"/>
                <dgm:constr type="endPad" refType="connDist" fact="0.1"/>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9"/>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enn2">
  <dgm:title val=""/>
  <dgm:desc val=""/>
  <dgm:catLst>
    <dgm:cat type="relationship" pri="30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resizeHandles val="exact"/>
    </dgm:varLst>
    <dgm:alg type="composite">
      <dgm:param type="ar" val="1"/>
    </dgm:alg>
    <dgm:shape xmlns:r="http://schemas.openxmlformats.org/officeDocument/2006/relationships" r:blip="">
      <dgm:adjLst/>
    </dgm:shape>
    <dgm:presOf/>
    <dgm:choose name="Name1">
      <dgm:if name="Name2" axis="ch" ptType="node" func="cnt" op="lte" val="3">
        <dgm:constrLst>
          <dgm:constr type="w" for="ch" forName="comp1" refType="w"/>
          <dgm:constr type="h" for="ch" forName="comp1" refType="w" refFor="ch" refForName="comp1"/>
          <dgm:constr type="w" for="ch" forName="comp2" refType="w" fact="0.75"/>
          <dgm:constr type="h" for="ch" forName="comp2" refType="w" refFor="ch" refForName="comp2"/>
          <dgm:constr type="ctrX" for="ch" forName="comp2" refType="ctrX" refFor="ch" refForName="comp1"/>
          <dgm:constr type="b" for="ch" forName="comp2" refType="b" refFor="ch" refForName="comp1"/>
          <dgm:constr type="w" for="ch" forName="comp3" refType="w" fact="0.5"/>
          <dgm:constr type="h" for="ch" forName="comp3" refType="w" refFor="ch" refForName="comp3"/>
          <dgm:constr type="ctrX" for="ch" forName="comp3" refType="ctrX" refFor="ch" refForName="comp1"/>
          <dgm:constr type="b" for="ch" forName="comp3" refType="b" refFor="ch" refForName="comp1"/>
          <dgm:constr type="primFontSz" for="des" ptType="node" op="equ" val="65"/>
        </dgm:constrLst>
      </dgm:if>
      <dgm:if name="Name3" axis="ch" ptType="node" func="cnt" op="equ" val="4">
        <dgm:constrLst>
          <dgm:constr type="w" for="ch" forName="comp1" refType="w"/>
          <dgm:constr type="h" for="ch" forName="comp1" refType="w" refFor="ch" refForName="comp1"/>
          <dgm:constr type="w" for="ch" forName="comp2" refType="w" fact="0.8"/>
          <dgm:constr type="h" for="ch" forName="comp2" refType="w" refFor="ch" refForName="comp2"/>
          <dgm:constr type="ctrX" for="ch" forName="comp2" refType="ctrX" refFor="ch" refForName="comp1"/>
          <dgm:constr type="b" for="ch" forName="comp2" refType="b" refFor="ch" refForName="comp1"/>
          <dgm:constr type="w" for="ch" forName="comp3" refType="w" fact="0.6"/>
          <dgm:constr type="h" for="ch" forName="comp3" refType="w" refFor="ch" refForName="comp3"/>
          <dgm:constr type="ctrX" for="ch" forName="comp3" refType="ctrX" refFor="ch" refForName="comp1"/>
          <dgm:constr type="b" for="ch" forName="comp3" refType="b" refFor="ch" refForName="comp1"/>
          <dgm:constr type="w" for="ch" forName="comp4" refType="w" fact="0.4"/>
          <dgm:constr type="h" for="ch" forName="comp4" refType="w" refFor="ch" refForName="comp4"/>
          <dgm:constr type="ctrX" for="ch" forName="comp4" refType="ctrX" refFor="ch" refForName="comp1"/>
          <dgm:constr type="b" for="ch" forName="comp4" refType="b" refFor="ch" refForName="comp1"/>
          <dgm:constr type="primFontSz" for="des" ptType="node" op="equ" val="65"/>
        </dgm:constrLst>
      </dgm:if>
      <dgm:else name="Name4">
        <dgm:constrLst>
          <dgm:constr type="w" for="ch" forName="comp1" refType="w"/>
          <dgm:constr type="h" for="ch" forName="comp1" refType="w" refFor="ch" refForName="comp1"/>
          <dgm:constr type="w" for="ch" forName="comp2" refType="w" fact="0.85"/>
          <dgm:constr type="h" for="ch" forName="comp2" refType="w" refFor="ch" refForName="comp2"/>
          <dgm:constr type="ctrX" for="ch" forName="comp2" refType="ctrX" refFor="ch" refForName="comp1"/>
          <dgm:constr type="b" for="ch" forName="comp2" refType="b" refFor="ch" refForName="comp1"/>
          <dgm:constr type="w" for="ch" forName="comp3" refType="w" fact="0.7"/>
          <dgm:constr type="h" for="ch" forName="comp3" refType="w" refFor="ch" refForName="comp3"/>
          <dgm:constr type="ctrX" for="ch" forName="comp3" refType="ctrX" refFor="ch" refForName="comp1"/>
          <dgm:constr type="b" for="ch" forName="comp3" refType="b" refFor="ch" refForName="comp1"/>
          <dgm:constr type="w" for="ch" forName="comp4" refType="w" fact="0.55"/>
          <dgm:constr type="h" for="ch" forName="comp4" refType="w" refFor="ch" refForName="comp4"/>
          <dgm:constr type="ctrX" for="ch" forName="comp4" refType="ctrX" refFor="ch" refForName="comp1"/>
          <dgm:constr type="b" for="ch" forName="comp4" refType="b" refFor="ch" refForName="comp1"/>
          <dgm:constr type="w" for="ch" forName="comp5" refType="w" fact="0.4"/>
          <dgm:constr type="h" for="ch" forName="comp5" refType="w" refFor="ch" refForName="comp5"/>
          <dgm:constr type="ctrX" for="ch" forName="comp5" refType="ctrX" refFor="ch" refForName="comp1"/>
          <dgm:constr type="b" for="ch" forName="comp5" refType="b" refFor="ch" refForName="comp1"/>
          <dgm:constr type="w" for="ch" forName="comp6" refType="w" fact="0.25"/>
          <dgm:constr type="h" for="ch" forName="comp6" refType="w" refFor="ch" refForName="comp6"/>
          <dgm:constr type="ctrX" for="ch" forName="comp6" refType="ctrX" refFor="ch" refForName="comp1"/>
          <dgm:constr type="b" for="ch" forName="comp6" refType="b" refFor="ch" refForName="comp1"/>
          <dgm:constr type="w" for="ch" forName="comp7" refType="w" fact="0.15"/>
          <dgm:constr type="h" for="ch" forName="comp7" refType="w" refFor="ch" refForName="comp7"/>
          <dgm:constr type="ctrX" for="ch" forName="comp7" refType="ctrX" refFor="ch" refForName="comp1"/>
          <dgm:constr type="b" for="ch" forName="comp7" refType="b" refFor="ch" refForName="comp1"/>
          <dgm:constr type="primFontSz" for="des" ptType="node" op="equ" val="65"/>
        </dgm:constrLst>
      </dgm:else>
    </dgm:choose>
    <dgm:ruleLst/>
    <dgm:choose name="Name5">
      <dgm:if name="Name6" axis="ch" ptType="node" func="cnt" op="gte" val="1">
        <dgm:layoutNode name="comp1">
          <dgm:alg type="composite"/>
          <dgm:shape xmlns:r="http://schemas.openxmlformats.org/officeDocument/2006/relationships" r:blip="">
            <dgm:adjLst/>
          </dgm:shape>
          <dgm:presOf/>
          <dgm:choose name="Name7">
            <dgm:if name="Name8" axis="ch" ptType="node" func="cnt" op="equ" val="1">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5"/>
                <dgm:constr type="w" for="ch" forName="c1text" refType="w" refFor="ch" refForName="circle1" fact="0.70711"/>
                <dgm:constr type="h" for="ch" forName="c1text" refType="h" refFor="ch" refForName="circle1" fact="0.5"/>
              </dgm:constrLst>
            </dgm:if>
            <dgm:if name="Name9" axis="ch" ptType="node" func="cnt" op="equ" val="2">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6"/>
                <dgm:constr type="w" for="ch" forName="c1text" refType="w" refFor="ch" refForName="circle1" fact="0.525"/>
                <dgm:constr type="h" for="ch" forName="c1text" refType="h" refFor="ch" refForName="circle1" fact="0.17"/>
              </dgm:constrLst>
            </dgm:if>
            <dgm:if name="Name10" axis="ch" ptType="node" func="cnt" op="equ" val="3">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3495"/>
                <dgm:constr type="h" for="ch" forName="c1text" refType="h" refFor="ch" refForName="circle1" fact="0.15"/>
              </dgm:constrLst>
            </dgm:if>
            <dgm:if name="Name11" axis="ch" ptType="node" func="cnt" op="equ" val="4">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2796"/>
                <dgm:constr type="h" for="ch" forName="c1text" refType="h" refFor="ch" refForName="circle1" fact="0.15"/>
              </dgm:constrLst>
            </dgm:if>
            <dgm:if name="Name12" axis="ch" ptType="node" func="cnt" op="gte" val="5">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
                <dgm:constr type="w" for="ch" forName="c1text" refType="w" refFor="ch" refForName="circle1" fact="0.375"/>
                <dgm:constr type="h" for="ch" forName="c1text" refType="h" refFor="ch" refForName="circle1" fact="0.1"/>
              </dgm:constrLst>
            </dgm:if>
            <dgm:else name="Name13"/>
          </dgm:choose>
          <dgm:ruleLst/>
          <dgm:layoutNode name="circle1" styleLbl="node1">
            <dgm:alg type="sp"/>
            <dgm:shape xmlns:r="http://schemas.openxmlformats.org/officeDocument/2006/relationships" type="ellipse" r:blip="">
              <dgm:adjLst/>
            </dgm:shape>
            <dgm:presOf axis="ch desOrSelf" ptType="node node" st="1 1" cnt="1 0"/>
            <dgm:constrLst>
              <dgm:constr type="h" refType="w"/>
            </dgm:constrLst>
            <dgm:ruleLst/>
          </dgm:layoutNode>
          <dgm:layoutNode name="c1text">
            <dgm:varLst>
              <dgm:bulletEnabled val="1"/>
            </dgm:varLst>
            <dgm:alg type="tx"/>
            <dgm:shape xmlns:r="http://schemas.openxmlformats.org/officeDocument/2006/relationships" type="rect" r:blip="" hideGeom="1">
              <dgm:adjLst/>
            </dgm:shape>
            <dgm:presOf axis="ch desOrSelf" ptType="node node" st="1 1" cnt="1 0"/>
            <dgm:constrLst/>
            <dgm:ruleLst>
              <dgm:rule type="primFontSz" val="5" fact="NaN" max="NaN"/>
            </dgm:ruleLst>
          </dgm:layoutNode>
        </dgm:layoutNode>
      </dgm:if>
      <dgm:else name="Name14"/>
    </dgm:choose>
    <dgm:choose name="Name15">
      <dgm:if name="Name16" axis="ch" ptType="node" func="cnt" op="gte" val="2">
        <dgm:layoutNode name="comp2">
          <dgm:alg type="composite"/>
          <dgm:shape xmlns:r="http://schemas.openxmlformats.org/officeDocument/2006/relationships" r:blip="">
            <dgm:adjLst/>
          </dgm:shape>
          <dgm:presOf/>
          <dgm:choose name="Name17">
            <dgm:if name="Name18" axis="ch" ptType="node" func="cnt" op="equ" val="2">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5"/>
                <dgm:constr type="w" for="ch" forName="c2text" refType="w" refFor="ch" refForName="circle2" fact="0.70711"/>
                <dgm:constr type="h" for="ch" forName="c2text" refType="h" refFor="ch" refForName="circle2" fact="0.5"/>
              </dgm:constrLst>
            </dgm:if>
            <dgm:if name="Name19" axis="ch" ptType="node" func="cnt" op="equ" val="3">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625"/>
                <dgm:constr type="w" for="ch" forName="c2text" refType="w" refFor="ch" refForName="circle2" fact="0.466"/>
                <dgm:constr type="h" for="ch" forName="c2text" refType="h" refFor="ch" refForName="circle2" fact="0.1875"/>
              </dgm:constrLst>
            </dgm:if>
            <dgm:if name="Name20" axis="ch" ptType="node" func="cnt" op="equ" val="4">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
                <dgm:constr type="w" for="ch" forName="c2text" refType="w" refFor="ch" refForName="circle2" fact="0.3495"/>
                <dgm:constr type="h" for="ch" forName="c2text" refType="h" refFor="ch" refForName="circle2" fact="0.18"/>
              </dgm:constrLst>
            </dgm:if>
            <dgm:if name="Name21" axis="ch" ptType="node" func="cnt" op="gte" val="5">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15"/>
                <dgm:constr type="w" for="ch" forName="c2text" refType="w" refFor="ch" refForName="circle2" fact="0.43125"/>
                <dgm:constr type="h" for="ch" forName="c2text" refType="h" refFor="ch" refForName="circle2" fact="0.115"/>
              </dgm:constrLst>
            </dgm:if>
            <dgm:else name="Name22"/>
          </dgm:choose>
          <dgm:ruleLst/>
          <dgm:layoutNode name="circle2" styleLbl="node1">
            <dgm:alg type="sp"/>
            <dgm:shape xmlns:r="http://schemas.openxmlformats.org/officeDocument/2006/relationships" type="ellipse" r:blip="">
              <dgm:adjLst/>
            </dgm:shape>
            <dgm:presOf axis="ch desOrSelf" ptType="node node" st="2 1" cnt="1 0"/>
            <dgm:constrLst>
              <dgm:constr type="h" refType="w"/>
            </dgm:constrLst>
            <dgm:ruleLst/>
          </dgm:layoutNode>
          <dgm:layoutNode name="c2text">
            <dgm:varLst>
              <dgm:bulletEnabled val="1"/>
            </dgm:varLst>
            <dgm:alg type="tx"/>
            <dgm:shape xmlns:r="http://schemas.openxmlformats.org/officeDocument/2006/relationships" type="rect" r:blip="" hideGeom="1">
              <dgm:adjLst/>
            </dgm:shape>
            <dgm:presOf axis="ch desOrSelf" ptType="node node" st="2 1" cnt="1 0"/>
            <dgm:constrLst/>
            <dgm:ruleLst>
              <dgm:rule type="primFontSz" val="5" fact="NaN" max="NaN"/>
            </dgm:ruleLst>
          </dgm:layoutNode>
        </dgm:layoutNode>
      </dgm:if>
      <dgm:else name="Name23"/>
    </dgm:choose>
    <dgm:choose name="Name24">
      <dgm:if name="Name25" axis="ch" ptType="node" func="cnt" op="gte" val="3">
        <dgm:layoutNode name="comp3">
          <dgm:alg type="composite"/>
          <dgm:shape xmlns:r="http://schemas.openxmlformats.org/officeDocument/2006/relationships" r:blip="">
            <dgm:adjLst/>
          </dgm:shape>
          <dgm:presOf/>
          <dgm:choose name="Name26">
            <dgm:if name="Name27" axis="ch" ptType="node" func="cnt" op="equ" val="3">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5"/>
                <dgm:constr type="w" for="ch" forName="c3text" refType="w" refFor="ch" refForName="circle3" fact="0.70711"/>
                <dgm:constr type="h" for="ch" forName="c3text" refType="h" refFor="ch" refForName="circle3" fact="0.5"/>
              </dgm:constrLst>
            </dgm:if>
            <dgm:if name="Name28" axis="ch" ptType="node" func="cnt" op="equ" val="4">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875"/>
                <dgm:constr type="w" for="ch" forName="c3text" refType="w" refFor="ch" refForName="circle3" fact="0.466"/>
                <dgm:constr type="h" for="ch" forName="c3text" refType="h" refFor="ch" refForName="circle3" fact="0.225"/>
              </dgm:constrLst>
            </dgm:if>
            <dgm:if name="Name29" axis="ch" ptType="node" func="cnt" op="gte" val="5">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38"/>
                <dgm:constr type="w" for="ch" forName="c3text" refType="w" refFor="ch" refForName="circle3" fact="0.5175"/>
                <dgm:constr type="h" for="ch" forName="c3text" refType="h" refFor="ch" refForName="circle3" fact="0.138"/>
              </dgm:constrLst>
            </dgm:if>
            <dgm:else name="Name30"/>
          </dgm:choose>
          <dgm:ruleLst/>
          <dgm:layoutNode name="circle3" styleLbl="node1">
            <dgm:alg type="sp"/>
            <dgm:shape xmlns:r="http://schemas.openxmlformats.org/officeDocument/2006/relationships" type="ellipse" r:blip="">
              <dgm:adjLst/>
            </dgm:shape>
            <dgm:presOf axis="ch desOrSelf" ptType="node node" st="3 1" cnt="1 0"/>
            <dgm:constrLst>
              <dgm:constr type="h" refType="w"/>
            </dgm:constrLst>
            <dgm:ruleLst/>
          </dgm:layoutNode>
          <dgm:layoutNode name="c3text">
            <dgm:varLst>
              <dgm:bulletEnabled val="1"/>
            </dgm:varLst>
            <dgm:alg type="tx"/>
            <dgm:shape xmlns:r="http://schemas.openxmlformats.org/officeDocument/2006/relationships" type="rect" r:blip="" hideGeom="1">
              <dgm:adjLst/>
            </dgm:shape>
            <dgm:presOf axis="ch desOrSelf" ptType="node node" st="3 1" cnt="1 0"/>
            <dgm:constrLst/>
            <dgm:ruleLst>
              <dgm:rule type="primFontSz" val="5" fact="NaN" max="NaN"/>
            </dgm:ruleLst>
          </dgm:layoutNode>
        </dgm:layoutNode>
      </dgm:if>
      <dgm:else name="Name31"/>
    </dgm:choose>
    <dgm:choose name="Name32">
      <dgm:if name="Name33" axis="ch" ptType="node" func="cnt" op="gte" val="4">
        <dgm:layoutNode name="comp4">
          <dgm:alg type="composite"/>
          <dgm:shape xmlns:r="http://schemas.openxmlformats.org/officeDocument/2006/relationships" r:blip="">
            <dgm:adjLst/>
          </dgm:shape>
          <dgm:presOf/>
          <dgm:choose name="Name34">
            <dgm:if name="Name35" axis="ch" ptType="node" func="cnt" op="equ" val="4">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5"/>
                <dgm:constr type="w" for="ch" forName="c4text" refType="w" refFor="ch" refForName="circle4" fact="0.70711"/>
                <dgm:constr type="h" for="ch" forName="c4text" refType="h" refFor="ch" refForName="circle4" fact="0.5"/>
              </dgm:constrLst>
            </dgm:if>
            <dgm:if name="Name36" axis="ch" ptType="node" func="cnt" op="gte" val="5">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18"/>
                <dgm:constr type="w" for="ch" forName="c4text" refType="w" refFor="ch" refForName="circle4" fact="0.54"/>
                <dgm:constr type="h" for="ch" forName="c4text" refType="h" refFor="ch" refForName="circle4" fact="0.18"/>
              </dgm:constrLst>
            </dgm:if>
            <dgm:else name="Name37"/>
          </dgm:choose>
          <dgm:ruleLst/>
          <dgm:layoutNode name="circle4" styleLbl="node1">
            <dgm:alg type="sp"/>
            <dgm:shape xmlns:r="http://schemas.openxmlformats.org/officeDocument/2006/relationships" type="ellipse" r:blip="">
              <dgm:adjLst/>
            </dgm:shape>
            <dgm:presOf axis="ch desOrSelf" ptType="node node" st="4 1" cnt="1 0"/>
            <dgm:constrLst>
              <dgm:constr type="h" refType="w"/>
            </dgm:constrLst>
            <dgm:ruleLst/>
          </dgm:layoutNode>
          <dgm:layoutNode name="c4text">
            <dgm:varLst>
              <dgm:bulletEnabled val="1"/>
            </dgm:varLst>
            <dgm:alg type="tx"/>
            <dgm:shape xmlns:r="http://schemas.openxmlformats.org/officeDocument/2006/relationships" type="rect" r:blip="" hideGeom="1">
              <dgm:adjLst/>
            </dgm:shape>
            <dgm:presOf axis="ch desOrSelf" ptType="node node" st="4 1" cnt="1 0"/>
            <dgm:constrLst/>
            <dgm:ruleLst>
              <dgm:rule type="primFontSz" val="5" fact="NaN" max="NaN"/>
            </dgm:ruleLst>
          </dgm:layoutNode>
        </dgm:layoutNode>
      </dgm:if>
      <dgm:else name="Name38"/>
    </dgm:choose>
    <dgm:choose name="Name39">
      <dgm:if name="Name40" axis="ch" ptType="node" func="cnt" op="gte" val="5">
        <dgm:layoutNode name="comp5">
          <dgm:alg type="composite"/>
          <dgm:shape xmlns:r="http://schemas.openxmlformats.org/officeDocument/2006/relationships" r:blip="">
            <dgm:adjLst/>
          </dgm:shape>
          <dgm:presOf/>
          <dgm:choose name="Name41">
            <dgm:if name="Name42" axis="ch" ptType="node" func="cnt" op="equ" val="5">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5"/>
                <dgm:constr type="w" for="ch" forName="c5text" refType="w" refFor="ch" refForName="circle5" fact="0.70711"/>
                <dgm:constr type="h" for="ch" forName="c5text" refType="h" refFor="ch" refForName="circle5" fact="0.5"/>
              </dgm:constrLst>
            </dgm:if>
            <dgm:if name="Name43" axis="ch" ptType="node" func="cnt" op="gte" val="6">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25"/>
                <dgm:constr type="w" for="ch" forName="c5text" refType="w" refFor="ch" refForName="circle5" fact="0.65"/>
                <dgm:constr type="h" for="ch" forName="c5text" refType="h" refFor="ch" refForName="circle5" fact="0.25"/>
              </dgm:constrLst>
            </dgm:if>
            <dgm:else name="Name44"/>
          </dgm:choose>
          <dgm:ruleLst/>
          <dgm:layoutNode name="circle5" styleLbl="node1">
            <dgm:alg type="sp"/>
            <dgm:shape xmlns:r="http://schemas.openxmlformats.org/officeDocument/2006/relationships" type="ellipse" r:blip="">
              <dgm:adjLst/>
            </dgm:shape>
            <dgm:presOf axis="ch desOrSelf" ptType="node node" st="5 1" cnt="1 0"/>
            <dgm:constrLst>
              <dgm:constr type="h" refType="w"/>
            </dgm:constrLst>
            <dgm:ruleLst/>
          </dgm:layoutNode>
          <dgm:layoutNode name="c5text">
            <dgm:varLst>
              <dgm:bulletEnabled val="1"/>
            </dgm:varLst>
            <dgm:alg type="tx"/>
            <dgm:shape xmlns:r="http://schemas.openxmlformats.org/officeDocument/2006/relationships" type="rect" r:blip="" hideGeom="1">
              <dgm:adjLst/>
            </dgm:shape>
            <dgm:presOf axis="ch desOrSelf" ptType="node node" st="5 1" cnt="1 0"/>
            <dgm:constrLst/>
            <dgm:ruleLst>
              <dgm:rule type="primFontSz" val="5" fact="NaN" max="NaN"/>
            </dgm:ruleLst>
          </dgm:layoutNode>
        </dgm:layoutNode>
      </dgm:if>
      <dgm:else name="Name45"/>
    </dgm:choose>
    <dgm:choose name="Name46">
      <dgm:if name="Name47" axis="ch" ptType="node" func="cnt" op="gte" val="6">
        <dgm:layoutNode name="comp6">
          <dgm:alg type="composite"/>
          <dgm:shape xmlns:r="http://schemas.openxmlformats.org/officeDocument/2006/relationships" r:blip="">
            <dgm:adjLst/>
          </dgm:shape>
          <dgm:presOf/>
          <dgm:choose name="Name48">
            <dgm:if name="Name49" axis="ch" ptType="node" func="cnt" op="equ" val="6">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5"/>
                <dgm:constr type="w" for="ch" forName="c6text" refType="w" refFor="ch" refForName="circle6" fact="0.70711"/>
                <dgm:constr type="h" for="ch" forName="c6text" refType="h" refFor="ch" refForName="circle6" fact="0.5"/>
              </dgm:constrLst>
            </dgm:if>
            <dgm:if name="Name50" axis="ch" ptType="node" func="cnt" op="gte" val="7">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27"/>
                <dgm:constr type="w" for="ch" forName="c6text" refType="w" refFor="ch" refForName="circle6" fact="0.68"/>
                <dgm:constr type="h" for="ch" forName="c6text" refType="h" refFor="ch" refForName="circle6" fact="0.241"/>
              </dgm:constrLst>
            </dgm:if>
            <dgm:else name="Name51"/>
          </dgm:choose>
          <dgm:ruleLst/>
          <dgm:layoutNode name="circle6" styleLbl="node1">
            <dgm:alg type="sp"/>
            <dgm:shape xmlns:r="http://schemas.openxmlformats.org/officeDocument/2006/relationships" type="ellipse" r:blip="">
              <dgm:adjLst/>
            </dgm:shape>
            <dgm:presOf axis="ch desOrSelf" ptType="node node" st="6 1" cnt="1 0"/>
            <dgm:constrLst>
              <dgm:constr type="h" refType="w"/>
            </dgm:constrLst>
            <dgm:ruleLst/>
          </dgm:layoutNode>
          <dgm:layoutNode name="c6text">
            <dgm:varLst>
              <dgm:bulletEnabled val="1"/>
            </dgm:varLst>
            <dgm:alg type="tx"/>
            <dgm:shape xmlns:r="http://schemas.openxmlformats.org/officeDocument/2006/relationships" type="rect" r:blip="" hideGeom="1">
              <dgm:adjLst/>
            </dgm:shape>
            <dgm:presOf axis="ch desOrSelf" ptType="node node" st="6 1" cnt="1 0"/>
            <dgm:constrLst/>
            <dgm:ruleLst>
              <dgm:rule type="primFontSz" val="5" fact="NaN" max="NaN"/>
            </dgm:ruleLst>
          </dgm:layoutNode>
        </dgm:layoutNode>
      </dgm:if>
      <dgm:else name="Name52"/>
    </dgm:choose>
    <dgm:choose name="Name53">
      <dgm:if name="Name54" axis="ch" ptType="node" func="cnt" op="gte" val="7">
        <dgm:layoutNode name="comp7">
          <dgm:alg type="composite"/>
          <dgm:shape xmlns:r="http://schemas.openxmlformats.org/officeDocument/2006/relationships" r:blip="">
            <dgm:adjLst/>
          </dgm:shape>
          <dgm:presOf/>
          <dgm:constrLst>
            <dgm:constr type="w" for="ch" forName="circle7" refType="w"/>
            <dgm:constr type="h" for="ch" forName="circle7" refType="h"/>
            <dgm:constr type="ctrX" for="ch" forName="circle7" refType="w" fact="0.5"/>
            <dgm:constr type="ctrY" for="ch" forName="circle7" refType="h" fact="0.5"/>
            <dgm:constr type="ctrX" for="ch" forName="c7text" refType="w" fact="0.5"/>
            <dgm:constr type="ctrY" for="ch" forName="c7text" refType="h" fact="0.5"/>
            <dgm:constr type="w" for="ch" forName="c7text" refType="w" refFor="ch" refForName="circle7" fact="0.70711"/>
            <dgm:constr type="h" for="ch" forName="c7text" refType="h" refFor="ch" refForName="circle7" fact="0.5"/>
          </dgm:constrLst>
          <dgm:ruleLst/>
          <dgm:layoutNode name="circle7" styleLbl="node1">
            <dgm:alg type="sp"/>
            <dgm:shape xmlns:r="http://schemas.openxmlformats.org/officeDocument/2006/relationships" type="ellipse" r:blip="">
              <dgm:adjLst/>
            </dgm:shape>
            <dgm:presOf axis="ch desOrSelf" ptType="node node" st="7 1" cnt="1 0"/>
            <dgm:constrLst>
              <dgm:constr type="h" refType="w"/>
            </dgm:constrLst>
            <dgm:ruleLst/>
          </dgm:layoutNode>
          <dgm:layoutNode name="c7text">
            <dgm:varLst>
              <dgm:bulletEnabled val="1"/>
            </dgm:varLst>
            <dgm:alg type="tx"/>
            <dgm:shape xmlns:r="http://schemas.openxmlformats.org/officeDocument/2006/relationships" type="rect" r:blip="" hideGeom="1">
              <dgm:adjLst/>
            </dgm:shape>
            <dgm:presOf axis="ch desOrSelf" ptType="node node" st="7 1" cnt="1 0"/>
            <dgm:constrLst/>
            <dgm:ruleLst>
              <dgm:rule type="primFontSz" val="5" fact="NaN" max="NaN"/>
            </dgm:ruleLst>
          </dgm:layoutNode>
        </dgm:layoutNode>
      </dgm:if>
      <dgm:else name="Name55"/>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6.pn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5628444-3975-41A0-8DEC-F8B78783C527}" type="datetimeFigureOut">
              <a:rPr lang="en-US" smtClean="0"/>
              <a:t>10/6/2023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1751AD0-C46A-4E3E-943A-C3442FEA95E5}" type="slidenum">
              <a:rPr lang="en-US" smtClean="0"/>
              <a:t>‹#›</a:t>
            </a:fld>
            <a:endParaRPr lang="en-US"/>
          </a:p>
        </p:txBody>
      </p:sp>
    </p:spTree>
    <p:extLst>
      <p:ext uri="{BB962C8B-B14F-4D97-AF65-F5344CB8AC3E}">
        <p14:creationId xmlns:p14="http://schemas.microsoft.com/office/powerpoint/2010/main" val="28043424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While answer C poses the least amount of costs, it would also be the easiest and quickest, it has faults. It violates defense in depth. Every layer of security should assume that other layers may fail. </a:t>
            </a:r>
            <a:endParaRPr lang="en-US" dirty="0"/>
          </a:p>
        </p:txBody>
      </p:sp>
      <p:sp>
        <p:nvSpPr>
          <p:cNvPr id="4" name="Slide Number Placeholder 3"/>
          <p:cNvSpPr>
            <a:spLocks noGrp="1"/>
          </p:cNvSpPr>
          <p:nvPr>
            <p:ph type="sldNum" sz="quarter" idx="10"/>
          </p:nvPr>
        </p:nvSpPr>
        <p:spPr/>
        <p:txBody>
          <a:bodyPr/>
          <a:lstStyle/>
          <a:p>
            <a:fld id="{31751AD0-C46A-4E3E-943A-C3442FEA95E5}" type="slidenum">
              <a:rPr lang="en-US" smtClean="0"/>
              <a:t>18</a:t>
            </a:fld>
            <a:endParaRPr lang="en-US"/>
          </a:p>
        </p:txBody>
      </p:sp>
    </p:spTree>
    <p:extLst>
      <p:ext uri="{BB962C8B-B14F-4D97-AF65-F5344CB8AC3E}">
        <p14:creationId xmlns:p14="http://schemas.microsoft.com/office/powerpoint/2010/main" val="15981303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Insider Risk</a:t>
            </a:r>
          </a:p>
        </p:txBody>
      </p:sp>
      <p:sp>
        <p:nvSpPr>
          <p:cNvPr id="4" name="Slide Number Placeholder 3"/>
          <p:cNvSpPr>
            <a:spLocks noGrp="1"/>
          </p:cNvSpPr>
          <p:nvPr>
            <p:ph type="sldNum" sz="quarter" idx="10"/>
          </p:nvPr>
        </p:nvSpPr>
        <p:spPr/>
        <p:txBody>
          <a:bodyPr/>
          <a:lstStyle/>
          <a:p>
            <a:fld id="{31751AD0-C46A-4E3E-943A-C3442FEA95E5}" type="slidenum">
              <a:rPr lang="en-US" smtClean="0"/>
              <a:t>19</a:t>
            </a:fld>
            <a:endParaRPr lang="en-US"/>
          </a:p>
        </p:txBody>
      </p:sp>
    </p:spTree>
    <p:extLst>
      <p:ext uri="{BB962C8B-B14F-4D97-AF65-F5344CB8AC3E}">
        <p14:creationId xmlns:p14="http://schemas.microsoft.com/office/powerpoint/2010/main" val="12643580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1219200" y="3886200"/>
            <a:ext cx="6858000" cy="990600"/>
          </a:xfrm>
        </p:spPr>
        <p:txBody>
          <a:bodyPr anchor="t" anchorCtr="0"/>
          <a:lstStyle>
            <a:lvl1pPr algn="r">
              <a:defRPr sz="3200">
                <a:solidFill>
                  <a:schemeClr val="tx1"/>
                </a:solidFill>
              </a:defRPr>
            </a:lvl1pPr>
          </a:lstStyle>
          <a:p>
            <a:r>
              <a:rPr kumimoji="0" lang="en-US"/>
              <a:t>Click to edit Master title style</a:t>
            </a:r>
          </a:p>
        </p:txBody>
      </p:sp>
      <p:sp>
        <p:nvSpPr>
          <p:cNvPr id="9" name="Subtitle 8"/>
          <p:cNvSpPr>
            <a:spLocks noGrp="1"/>
          </p:cNvSpPr>
          <p:nvPr>
            <p:ph type="subTitle" idx="1"/>
          </p:nvPr>
        </p:nvSpPr>
        <p:spPr>
          <a:xfrm>
            <a:off x="1219200" y="5124450"/>
            <a:ext cx="6858000" cy="533400"/>
          </a:xfrm>
        </p:spPr>
        <p:txBody>
          <a:bodyPr/>
          <a:lstStyle>
            <a:lvl1pPr marL="0" indent="0" algn="r">
              <a:buNone/>
              <a:defRPr sz="2000">
                <a:solidFill>
                  <a:schemeClr val="tx2"/>
                </a:solidFill>
                <a:latin typeface="+mj-lt"/>
                <a:ea typeface="+mj-ea"/>
                <a:cs typeface="+mj-cs"/>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6400800" y="6355080"/>
            <a:ext cx="2286000" cy="365760"/>
          </a:xfrm>
        </p:spPr>
        <p:txBody>
          <a:bodyPr/>
          <a:lstStyle>
            <a:lvl1pPr>
              <a:defRPr sz="1400"/>
            </a:lvl1pPr>
          </a:lstStyle>
          <a:p>
            <a:fld id="{DE197D50-5446-43C3-AA61-DE2BDC6E6AF3}" type="datetime1">
              <a:rPr lang="en-US" smtClean="0"/>
              <a:t>10/6/2023</a:t>
            </a:fld>
            <a:endParaRPr lang="en-US"/>
          </a:p>
        </p:txBody>
      </p:sp>
      <p:sp>
        <p:nvSpPr>
          <p:cNvPr id="17" name="Footer Placeholder 16"/>
          <p:cNvSpPr>
            <a:spLocks noGrp="1"/>
          </p:cNvSpPr>
          <p:nvPr>
            <p:ph type="ftr" sz="quarter" idx="11"/>
          </p:nvPr>
        </p:nvSpPr>
        <p:spPr>
          <a:xfrm>
            <a:off x="2898648" y="6355080"/>
            <a:ext cx="3474720" cy="365760"/>
          </a:xfrm>
        </p:spPr>
        <p:txBody>
          <a:bodyPr/>
          <a:lstStyle/>
          <a:p>
            <a:endParaRPr lang="en-US"/>
          </a:p>
        </p:txBody>
      </p:sp>
      <p:sp>
        <p:nvSpPr>
          <p:cNvPr id="29" name="Slide Number Placeholder 28"/>
          <p:cNvSpPr>
            <a:spLocks noGrp="1"/>
          </p:cNvSpPr>
          <p:nvPr>
            <p:ph type="sldNum" sz="quarter" idx="12"/>
          </p:nvPr>
        </p:nvSpPr>
        <p:spPr>
          <a:xfrm>
            <a:off x="1216152" y="6355080"/>
            <a:ext cx="1219200" cy="365760"/>
          </a:xfrm>
        </p:spPr>
        <p:txBody>
          <a:bodyPr/>
          <a:lstStyle/>
          <a:p>
            <a:fld id="{8CF8FCBB-FDFB-41D9-A113-53680E9C6E1A}" type="slidenum">
              <a:rPr lang="en-US" smtClean="0"/>
              <a:t>‹#›</a:t>
            </a:fld>
            <a:endParaRPr lang="en-US"/>
          </a:p>
        </p:txBody>
      </p:sp>
      <p:sp>
        <p:nvSpPr>
          <p:cNvPr id="21" name="Rectangle 20"/>
          <p:cNvSpPr/>
          <p:nvPr/>
        </p:nvSpPr>
        <p:spPr>
          <a:xfrm>
            <a:off x="904875" y="3648075"/>
            <a:ext cx="73152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3" name="Rectangle 32"/>
          <p:cNvSpPr/>
          <p:nvPr/>
        </p:nvSpPr>
        <p:spPr>
          <a:xfrm>
            <a:off x="914400" y="5048250"/>
            <a:ext cx="7315200" cy="685800"/>
          </a:xfrm>
          <a:prstGeom prst="rect">
            <a:avLst/>
          </a:prstGeom>
          <a:noFill/>
          <a:ln w="6350" cap="rnd" cmpd="sng" algn="ctr">
            <a:solidFill>
              <a:schemeClr val="accent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2" name="Rectangle 21"/>
          <p:cNvSpPr/>
          <p:nvPr/>
        </p:nvSpPr>
        <p:spPr>
          <a:xfrm>
            <a:off x="904875" y="3648075"/>
            <a:ext cx="2286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a:off x="914400" y="5048250"/>
            <a:ext cx="228600" cy="685800"/>
          </a:xfrm>
          <a:prstGeom prst="rect">
            <a:avLst/>
          </a:prstGeom>
          <a:solidFill>
            <a:schemeClr val="accent2"/>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A183E340-3AD5-4323-9783-43104A8E5363}" type="datetime1">
              <a:rPr lang="en-US" smtClean="0"/>
              <a:t>10/6/2023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F8FCBB-FDFB-41D9-A113-53680E9C6E1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FFD0A24C-C0A5-4BBD-A3DD-B01AD33A4FC7}" type="datetime1">
              <a:rPr lang="en-US" smtClean="0"/>
              <a:t>10/6/2023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F8FCBB-FDFB-41D9-A113-53680E9C6E1A}" type="slidenum">
              <a:rPr lang="en-US" smtClean="0"/>
              <a:t>‹#›</a:t>
            </a:fld>
            <a:endParaRPr lang="en-US"/>
          </a:p>
        </p:txBody>
      </p:sp>
      <p:sp>
        <p:nvSpPr>
          <p:cNvPr id="7" name="Straight Connector 6"/>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8" name="Isosceles Triangle 7"/>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Straight Connector 8"/>
          <p:cNvSpPr>
            <a:spLocks noChangeShapeType="1"/>
          </p:cNvSpPr>
          <p:nvPr/>
        </p:nvSpPr>
        <p:spPr bwMode="auto">
          <a:xfrm rot="5400000">
            <a:off x="3629607" y="3201952"/>
            <a:ext cx="585216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4" name="Date Placeholder 3"/>
          <p:cNvSpPr>
            <a:spLocks noGrp="1"/>
          </p:cNvSpPr>
          <p:nvPr>
            <p:ph type="dt" sz="half" idx="10"/>
          </p:nvPr>
        </p:nvSpPr>
        <p:spPr/>
        <p:txBody>
          <a:bodyPr/>
          <a:lstStyle/>
          <a:p>
            <a:fld id="{148476CC-E498-4E9D-BC47-93E4D7E915C9}" type="datetime1">
              <a:rPr lang="en-US" smtClean="0"/>
              <a:t>10/6/2023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F8FCBB-FDFB-41D9-A113-53680E9C6E1A}" type="slidenum">
              <a:rPr lang="en-US" smtClean="0"/>
              <a:t>‹#›</a:t>
            </a:fld>
            <a:endParaRPr lang="en-US"/>
          </a:p>
        </p:txBody>
      </p:sp>
      <p:sp>
        <p:nvSpPr>
          <p:cNvPr id="8" name="Content Placeholder 7"/>
          <p:cNvSpPr>
            <a:spLocks noGrp="1"/>
          </p:cNvSpPr>
          <p:nvPr>
            <p:ph sz="quarter" idx="1"/>
          </p:nvPr>
        </p:nvSpPr>
        <p:spPr>
          <a:xfrm>
            <a:off x="457200" y="1219200"/>
            <a:ext cx="8229600" cy="493776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219200" y="2971800"/>
            <a:ext cx="6858000" cy="1066800"/>
          </a:xfrm>
        </p:spPr>
        <p:txBody>
          <a:bodyPr anchor="t" anchorCtr="0"/>
          <a:lstStyle>
            <a:lvl1pPr algn="r">
              <a:buNone/>
              <a:defRPr sz="3200" b="0" cap="none" baseline="0"/>
            </a:lvl1pPr>
          </a:lstStyle>
          <a:p>
            <a:r>
              <a:rPr kumimoji="0" lang="en-US"/>
              <a:t>Click to edit Master title style</a:t>
            </a:r>
          </a:p>
        </p:txBody>
      </p:sp>
      <p:sp>
        <p:nvSpPr>
          <p:cNvPr id="3" name="Text Placeholder 2"/>
          <p:cNvSpPr>
            <a:spLocks noGrp="1"/>
          </p:cNvSpPr>
          <p:nvPr>
            <p:ph type="body" idx="1"/>
          </p:nvPr>
        </p:nvSpPr>
        <p:spPr>
          <a:xfrm>
            <a:off x="1295400" y="4267200"/>
            <a:ext cx="6781800" cy="1143000"/>
          </a:xfrm>
        </p:spPr>
        <p:txBody>
          <a:bodyPr anchor="t" anchorCtr="0"/>
          <a:lstStyle>
            <a:lvl1pPr marL="0" indent="0" algn="r">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a:xfrm>
            <a:off x="6400800" y="6355080"/>
            <a:ext cx="2286000" cy="365760"/>
          </a:xfrm>
        </p:spPr>
        <p:txBody>
          <a:bodyPr/>
          <a:lstStyle/>
          <a:p>
            <a:fld id="{A8C6B441-3519-44C0-B6E3-7C07CD2A832B}" type="datetime1">
              <a:rPr lang="en-US" smtClean="0"/>
              <a:t>10/6/2023</a:t>
            </a:fld>
            <a:endParaRPr lang="en-US"/>
          </a:p>
        </p:txBody>
      </p:sp>
      <p:sp>
        <p:nvSpPr>
          <p:cNvPr id="5" name="Footer Placeholder 4"/>
          <p:cNvSpPr>
            <a:spLocks noGrp="1"/>
          </p:cNvSpPr>
          <p:nvPr>
            <p:ph type="ftr" sz="quarter" idx="11"/>
          </p:nvPr>
        </p:nvSpPr>
        <p:spPr>
          <a:xfrm>
            <a:off x="2898648" y="6355080"/>
            <a:ext cx="3474720" cy="365760"/>
          </a:xfrm>
        </p:spPr>
        <p:txBody>
          <a:bodyPr/>
          <a:lstStyle/>
          <a:p>
            <a:endParaRPr lang="en-US"/>
          </a:p>
        </p:txBody>
      </p:sp>
      <p:sp>
        <p:nvSpPr>
          <p:cNvPr id="6" name="Slide Number Placeholder 5"/>
          <p:cNvSpPr>
            <a:spLocks noGrp="1"/>
          </p:cNvSpPr>
          <p:nvPr>
            <p:ph type="sldNum" sz="quarter" idx="12"/>
          </p:nvPr>
        </p:nvSpPr>
        <p:spPr>
          <a:xfrm>
            <a:off x="1069848" y="6355080"/>
            <a:ext cx="1520952" cy="365760"/>
          </a:xfrm>
        </p:spPr>
        <p:txBody>
          <a:bodyPr/>
          <a:lstStyle/>
          <a:p>
            <a:fld id="{8CF8FCBB-FDFB-41D9-A113-53680E9C6E1A}" type="slidenum">
              <a:rPr lang="en-US" smtClean="0"/>
              <a:t>‹#›</a:t>
            </a:fld>
            <a:endParaRPr lang="en-US"/>
          </a:p>
        </p:txBody>
      </p:sp>
      <p:sp>
        <p:nvSpPr>
          <p:cNvPr id="7" name="Rectangle 6"/>
          <p:cNvSpPr/>
          <p:nvPr/>
        </p:nvSpPr>
        <p:spPr>
          <a:xfrm>
            <a:off x="914400" y="2819400"/>
            <a:ext cx="73152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914400" y="2819400"/>
            <a:ext cx="2286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a:t>Click to edit Master title style</a:t>
            </a:r>
          </a:p>
        </p:txBody>
      </p:sp>
      <p:sp>
        <p:nvSpPr>
          <p:cNvPr id="5" name="Date Placeholder 4"/>
          <p:cNvSpPr>
            <a:spLocks noGrp="1"/>
          </p:cNvSpPr>
          <p:nvPr>
            <p:ph type="dt" sz="half" idx="10"/>
          </p:nvPr>
        </p:nvSpPr>
        <p:spPr/>
        <p:txBody>
          <a:bodyPr/>
          <a:lstStyle/>
          <a:p>
            <a:fld id="{466B4467-BF18-4EA3-A8A7-B015C5DC8EC9}" type="datetime1">
              <a:rPr lang="en-US" smtClean="0"/>
              <a:t>10/6/2023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F8FCBB-FDFB-41D9-A113-53680E9C6E1A}" type="slidenum">
              <a:rPr lang="en-US" smtClean="0"/>
              <a:t>‹#›</a:t>
            </a:fld>
            <a:endParaRPr lang="en-US"/>
          </a:p>
        </p:txBody>
      </p:sp>
      <p:sp>
        <p:nvSpPr>
          <p:cNvPr id="9" name="Content Placeholder 8"/>
          <p:cNvSpPr>
            <a:spLocks noGrp="1"/>
          </p:cNvSpPr>
          <p:nvPr>
            <p:ph sz="quarter" idx="1"/>
          </p:nvPr>
        </p:nvSpPr>
        <p:spPr>
          <a:xfrm>
            <a:off x="457200" y="1219200"/>
            <a:ext cx="4041648" cy="493776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632198" y="1216152"/>
            <a:ext cx="4041648" cy="493776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457200" y="1285875"/>
            <a:ext cx="4040188" cy="685800"/>
          </a:xfrm>
          <a:noFill/>
          <a:ln>
            <a:noFill/>
          </a:ln>
        </p:spPr>
        <p:txBody>
          <a:bodyPr lIns="91440" anchor="b" anchorCtr="0">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8200" y="1295400"/>
            <a:ext cx="4041775" cy="685800"/>
          </a:xfrm>
          <a:noFill/>
          <a:ln>
            <a:noFill/>
          </a:ln>
        </p:spPr>
        <p:txBody>
          <a:bodyPr lIns="91440" anchor="b" anchorCtr="0"/>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fld id="{C452EE06-3C8E-402B-A29C-A882317C6902}" type="datetime1">
              <a:rPr lang="en-US" smtClean="0"/>
              <a:t>10/6/2023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F8FCBB-FDFB-41D9-A113-53680E9C6E1A}" type="slidenum">
              <a:rPr lang="en-US" smtClean="0"/>
              <a:t>‹#›</a:t>
            </a:fld>
            <a:endParaRPr lang="en-US"/>
          </a:p>
        </p:txBody>
      </p:sp>
      <p:sp>
        <p:nvSpPr>
          <p:cNvPr id="11" name="Content Placeholder 10"/>
          <p:cNvSpPr>
            <a:spLocks noGrp="1"/>
          </p:cNvSpPr>
          <p:nvPr>
            <p:ph sz="quarter" idx="2"/>
          </p:nvPr>
        </p:nvSpPr>
        <p:spPr>
          <a:xfrm>
            <a:off x="457200" y="2133600"/>
            <a:ext cx="40386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648200" y="2133600"/>
            <a:ext cx="40386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ACCCB5BC-D207-4E9A-B377-E7A6CFE85620}" type="datetime1">
              <a:rPr lang="en-US" smtClean="0"/>
              <a:t>10/6/2023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F8FCBB-FDFB-41D9-A113-53680E9C6E1A}" type="slidenum">
              <a:rPr lang="en-US" smtClean="0"/>
              <a:t>‹#›</a:t>
            </a:fld>
            <a:endParaRPr lang="en-US"/>
          </a:p>
        </p:txBody>
      </p:sp>
      <p:sp>
        <p:nvSpPr>
          <p:cNvPr id="6" name="Isosceles Triangle 5"/>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C38F05-0494-43D5-B430-17564F2067AD}" type="datetime1">
              <a:rPr lang="en-US" smtClean="0"/>
              <a:t>10/6/2023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F8FCBB-FDFB-41D9-A113-53680E9C6E1A}" type="slidenum">
              <a:rPr lang="en-US" smtClean="0"/>
              <a:t>‹#›</a:t>
            </a:fld>
            <a:endParaRPr lang="en-US"/>
          </a:p>
        </p:txBody>
      </p:sp>
      <p:sp>
        <p:nvSpPr>
          <p:cNvPr id="5" name="Straight Connector 4"/>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6" name="Isosceles Triangle 5"/>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24600" y="304800"/>
            <a:ext cx="2514600" cy="838200"/>
          </a:xfrm>
        </p:spPr>
        <p:txBody>
          <a:bodyPr anchor="b" anchorCtr="0">
            <a:noAutofit/>
          </a:bodyPr>
          <a:lstStyle>
            <a:lvl1pPr algn="l">
              <a:buNone/>
              <a:defRPr sz="2000" b="1">
                <a:solidFill>
                  <a:schemeClr val="tx2"/>
                </a:solidFill>
                <a:latin typeface="+mn-lt"/>
                <a:ea typeface="+mn-ea"/>
                <a:cs typeface="+mn-cs"/>
              </a:defRPr>
            </a:lvl1pPr>
          </a:lstStyle>
          <a:p>
            <a:r>
              <a:rPr kumimoji="0" lang="en-US"/>
              <a:t>Click to edit Master title style</a:t>
            </a:r>
          </a:p>
        </p:txBody>
      </p:sp>
      <p:sp>
        <p:nvSpPr>
          <p:cNvPr id="3" name="Text Placeholder 2"/>
          <p:cNvSpPr>
            <a:spLocks noGrp="1"/>
          </p:cNvSpPr>
          <p:nvPr>
            <p:ph type="body" idx="2"/>
          </p:nvPr>
        </p:nvSpPr>
        <p:spPr>
          <a:xfrm>
            <a:off x="6324600" y="1219200"/>
            <a:ext cx="25146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B3B2E134-8C98-4C49-B8D9-AD74A169FF94}" type="datetime1">
              <a:rPr lang="en-US" smtClean="0"/>
              <a:t>10/6/2023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F8FCBB-FDFB-41D9-A113-53680E9C6E1A}" type="slidenum">
              <a:rPr lang="en-US" smtClean="0"/>
              <a:t>‹#›</a:t>
            </a:fld>
            <a:endParaRPr lang="en-US"/>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Straight Connector 9"/>
          <p:cNvSpPr>
            <a:spLocks noChangeShapeType="1"/>
          </p:cNvSpPr>
          <p:nvPr/>
        </p:nvSpPr>
        <p:spPr bwMode="auto">
          <a:xfrm rot="5400000">
            <a:off x="3160645" y="3324225"/>
            <a:ext cx="603504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dirty="0"/>
          </a:p>
        </p:txBody>
      </p:sp>
      <p:sp>
        <p:nvSpPr>
          <p:cNvPr id="9" name="Isosceles Triangle 8"/>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Content Placeholder 11"/>
          <p:cNvSpPr>
            <a:spLocks noGrp="1"/>
          </p:cNvSpPr>
          <p:nvPr>
            <p:ph sz="quarter" idx="1"/>
          </p:nvPr>
        </p:nvSpPr>
        <p:spPr>
          <a:xfrm>
            <a:off x="304800" y="304800"/>
            <a:ext cx="5715000" cy="5715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500856"/>
            <a:ext cx="8229600" cy="674688"/>
          </a:xfrm>
          <a:ln>
            <a:solidFill>
              <a:schemeClr val="accent1"/>
            </a:solidFill>
          </a:ln>
        </p:spPr>
        <p:txBody>
          <a:bodyPr lIns="274320" anchor="ctr"/>
          <a:lstStyle>
            <a:lvl1pPr algn="r">
              <a:buNone/>
              <a:defRPr sz="2000" b="0">
                <a:solidFill>
                  <a:schemeClr val="tx1"/>
                </a:solidFill>
              </a:defRPr>
            </a:lvl1pPr>
          </a:lstStyle>
          <a:p>
            <a:r>
              <a:rPr kumimoji="0" lang="en-US"/>
              <a:t>Click to edit Master title style</a:t>
            </a:r>
          </a:p>
        </p:txBody>
      </p:sp>
      <p:sp>
        <p:nvSpPr>
          <p:cNvPr id="3" name="Picture Placeholder 2"/>
          <p:cNvSpPr>
            <a:spLocks noGrp="1"/>
          </p:cNvSpPr>
          <p:nvPr>
            <p:ph type="pic" idx="1"/>
          </p:nvPr>
        </p:nvSpPr>
        <p:spPr>
          <a:xfrm>
            <a:off x="457200" y="1905000"/>
            <a:ext cx="8229600" cy="4270248"/>
          </a:xfrm>
          <a:solidFill>
            <a:schemeClr val="tx1">
              <a:shade val="50000"/>
            </a:schemeClr>
          </a:solidFill>
          <a:ln>
            <a:noFill/>
          </a:ln>
          <a:effectLst/>
        </p:spPr>
        <p:txBody>
          <a:bodyPr/>
          <a:lstStyle>
            <a:lvl1pPr marL="0" indent="0">
              <a:spcBef>
                <a:spcPts val="600"/>
              </a:spcBef>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457200" y="1219200"/>
            <a:ext cx="8229600" cy="533400"/>
          </a:xfrm>
        </p:spPr>
        <p:txBody>
          <a:bodyPr anchor="ctr" anchorCtr="0"/>
          <a:lstStyle>
            <a:lvl1pPr marL="0" indent="0" algn="l">
              <a:buFontTx/>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A30BEE6D-4B33-4249-9A41-EB7BDCBC59ED}" type="datetime1">
              <a:rPr lang="en-US" smtClean="0"/>
              <a:t>10/6/2023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F8FCBB-FDFB-41D9-A113-53680E9C6E1A}" type="slidenum">
              <a:rPr lang="en-US" smtClean="0"/>
              <a:t>‹#›</a:t>
            </a:fld>
            <a:endParaRPr lang="en-US"/>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9" name="Isosceles Triangle 8"/>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457200" y="500856"/>
            <a:ext cx="182880"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457200" y="152400"/>
            <a:ext cx="8229600" cy="990600"/>
          </a:xfrm>
          <a:prstGeom prst="rect">
            <a:avLst/>
          </a:prstGeom>
        </p:spPr>
        <p:txBody>
          <a:bodyPr vert="horz" anchor="b" anchorCtr="0">
            <a:normAutofit/>
          </a:bodyPr>
          <a:lstStyle/>
          <a:p>
            <a:r>
              <a:rPr kumimoji="0" lang="en-US"/>
              <a:t>Click to edit Master title style</a:t>
            </a:r>
          </a:p>
        </p:txBody>
      </p:sp>
      <p:sp>
        <p:nvSpPr>
          <p:cNvPr id="13" name="Text Placeholder 12"/>
          <p:cNvSpPr>
            <a:spLocks noGrp="1"/>
          </p:cNvSpPr>
          <p:nvPr>
            <p:ph type="body" idx="1"/>
          </p:nvPr>
        </p:nvSpPr>
        <p:spPr>
          <a:xfrm>
            <a:off x="457200" y="1219200"/>
            <a:ext cx="8229600" cy="4910328"/>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400800" y="6356350"/>
            <a:ext cx="2289048" cy="365760"/>
          </a:xfrm>
          <a:prstGeom prst="rect">
            <a:avLst/>
          </a:prstGeom>
        </p:spPr>
        <p:txBody>
          <a:bodyPr vert="horz"/>
          <a:lstStyle>
            <a:lvl1pPr algn="l" eaLnBrk="1" latinLnBrk="0" hangingPunct="1">
              <a:defRPr kumimoji="0" sz="1400">
                <a:solidFill>
                  <a:schemeClr val="tx2"/>
                </a:solidFill>
              </a:defRPr>
            </a:lvl1pPr>
          </a:lstStyle>
          <a:p>
            <a:fld id="{C686E4E9-5605-429C-B039-9ABFB7A43140}" type="datetime1">
              <a:rPr lang="en-US" smtClean="0"/>
              <a:t>10/6/2023</a:t>
            </a:fld>
            <a:endParaRPr lang="en-US"/>
          </a:p>
        </p:txBody>
      </p:sp>
      <p:sp>
        <p:nvSpPr>
          <p:cNvPr id="3" name="Footer Placeholder 2"/>
          <p:cNvSpPr>
            <a:spLocks noGrp="1"/>
          </p:cNvSpPr>
          <p:nvPr>
            <p:ph type="ftr" sz="quarter" idx="3"/>
          </p:nvPr>
        </p:nvSpPr>
        <p:spPr>
          <a:xfrm>
            <a:off x="2898648" y="6356350"/>
            <a:ext cx="3505200" cy="365760"/>
          </a:xfrm>
          <a:prstGeom prst="rect">
            <a:avLst/>
          </a:prstGeom>
        </p:spPr>
        <p:txBody>
          <a:bodyPr vert="horz"/>
          <a:lstStyle>
            <a:lvl1pPr algn="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612648" y="6356350"/>
            <a:ext cx="1981200" cy="365760"/>
          </a:xfrm>
          <a:prstGeom prst="rect">
            <a:avLst/>
          </a:prstGeom>
        </p:spPr>
        <p:txBody>
          <a:bodyPr vert="horz"/>
          <a:lstStyle>
            <a:lvl1pPr algn="l" eaLnBrk="1" latinLnBrk="0" hangingPunct="1">
              <a:defRPr kumimoji="0" sz="1400">
                <a:solidFill>
                  <a:schemeClr val="tx2"/>
                </a:solidFill>
              </a:defRPr>
            </a:lvl1pPr>
          </a:lstStyle>
          <a:p>
            <a:fld id="{8CF8FCBB-FDFB-41D9-A113-53680E9C6E1A}" type="slidenum">
              <a:rPr lang="en-US" smtClean="0"/>
              <a:t>‹#›</a:t>
            </a:fld>
            <a:endParaRPr lang="en-US"/>
          </a:p>
        </p:txBody>
      </p:sp>
      <p:sp>
        <p:nvSpPr>
          <p:cNvPr id="28" name="Straight Connector 2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29" name="Straight Connector 28"/>
          <p:cNvSpPr>
            <a:spLocks noChangeShapeType="1"/>
          </p:cNvSpPr>
          <p:nvPr/>
        </p:nvSpPr>
        <p:spPr bwMode="auto">
          <a:xfrm>
            <a:off x="457200" y="1143000"/>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Isosceles Triangle 9"/>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hdr="0" ftr="0" dt="0"/>
  <p:txStyles>
    <p:titleStyle>
      <a:lvl1pPr algn="l" rtl="0" eaLnBrk="1" latinLnBrk="0" hangingPunct="1">
        <a:spcBef>
          <a:spcPct val="0"/>
        </a:spcBef>
        <a:buNone/>
        <a:defRPr kumimoji="0" sz="3200" kern="120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6000"/>
        <a:buFont typeface="Wingdings 3"/>
        <a:buChar char=""/>
        <a:defRPr kumimoji="0" sz="2600" kern="1200">
          <a:solidFill>
            <a:schemeClr val="tx1"/>
          </a:solidFill>
          <a:latin typeface="+mn-lt"/>
          <a:ea typeface="+mn-ea"/>
          <a:cs typeface="+mn-cs"/>
        </a:defRPr>
      </a:lvl1pPr>
      <a:lvl2pPr marL="548640" indent="-274320" algn="l" rtl="0" eaLnBrk="1" latinLnBrk="0" hangingPunct="1">
        <a:spcBef>
          <a:spcPts val="500"/>
        </a:spcBef>
        <a:buClr>
          <a:schemeClr val="accent2"/>
        </a:buClr>
        <a:buSzPct val="76000"/>
        <a:buFont typeface="Wingdings 3"/>
        <a:buChar char=""/>
        <a:defRPr kumimoji="0" sz="2300" kern="1200">
          <a:solidFill>
            <a:schemeClr val="tx2"/>
          </a:solidFill>
          <a:latin typeface="+mn-lt"/>
          <a:ea typeface="+mn-ea"/>
          <a:cs typeface="+mn-cs"/>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mn-lt"/>
          <a:ea typeface="+mn-ea"/>
          <a:cs typeface="+mn-cs"/>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mn-lt"/>
          <a:ea typeface="+mn-ea"/>
          <a:cs typeface="+mn-cs"/>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www.cbtnuggets.com/blog/technology/system-admin/linux-file-permissions-understanding-setuid-setgid-and-the-sticky-bit"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IS Principles</a:t>
            </a:r>
          </a:p>
        </p:txBody>
      </p:sp>
      <p:sp>
        <p:nvSpPr>
          <p:cNvPr id="3" name="Subtitle 2"/>
          <p:cNvSpPr>
            <a:spLocks noGrp="1"/>
          </p:cNvSpPr>
          <p:nvPr>
            <p:ph type="subTitle" idx="1"/>
          </p:nvPr>
        </p:nvSpPr>
        <p:spPr/>
        <p:txBody>
          <a:bodyPr/>
          <a:lstStyle/>
          <a:p>
            <a:r>
              <a:rPr lang="en-US" dirty="0"/>
              <a:t>Faisal </a:t>
            </a:r>
            <a:r>
              <a:rPr lang="en-US" dirty="0" err="1"/>
              <a:t>Iradat</a:t>
            </a:r>
            <a:endParaRPr lang="en-US" dirty="0"/>
          </a:p>
        </p:txBody>
      </p:sp>
      <p:sp>
        <p:nvSpPr>
          <p:cNvPr id="4" name="Slide Number Placeholder 3"/>
          <p:cNvSpPr>
            <a:spLocks noGrp="1"/>
          </p:cNvSpPr>
          <p:nvPr>
            <p:ph type="sldNum" sz="quarter" idx="12"/>
          </p:nvPr>
        </p:nvSpPr>
        <p:spPr/>
        <p:txBody>
          <a:bodyPr/>
          <a:lstStyle/>
          <a:p>
            <a:fld id="{8CF8FCBB-FDFB-41D9-A113-53680E9C6E1A}" type="slidenum">
              <a:rPr lang="en-US" smtClean="0"/>
              <a:t>1</a:t>
            </a:fld>
            <a:endParaRPr lang="en-US"/>
          </a:p>
        </p:txBody>
      </p:sp>
    </p:spTree>
    <p:extLst>
      <p:ext uri="{BB962C8B-B14F-4D97-AF65-F5344CB8AC3E}">
        <p14:creationId xmlns:p14="http://schemas.microsoft.com/office/powerpoint/2010/main" val="39057504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t>Authentication, Authorization &amp; Accounting (AAA)</a:t>
            </a:r>
          </a:p>
        </p:txBody>
      </p:sp>
      <p:sp>
        <p:nvSpPr>
          <p:cNvPr id="3" name="Slide Number Placeholder 2"/>
          <p:cNvSpPr>
            <a:spLocks noGrp="1"/>
          </p:cNvSpPr>
          <p:nvPr>
            <p:ph type="sldNum" sz="quarter" idx="12"/>
          </p:nvPr>
        </p:nvSpPr>
        <p:spPr/>
        <p:txBody>
          <a:bodyPr/>
          <a:lstStyle/>
          <a:p>
            <a:fld id="{8CF8FCBB-FDFB-41D9-A113-53680E9C6E1A}" type="slidenum">
              <a:rPr lang="en-US" smtClean="0"/>
              <a:t>10</a:t>
            </a:fld>
            <a:endParaRPr lang="en-US"/>
          </a:p>
        </p:txBody>
      </p:sp>
      <p:sp>
        <p:nvSpPr>
          <p:cNvPr id="4" name="Content Placeholder 3"/>
          <p:cNvSpPr>
            <a:spLocks noGrp="1"/>
          </p:cNvSpPr>
          <p:nvPr>
            <p:ph sz="quarter" idx="1"/>
          </p:nvPr>
        </p:nvSpPr>
        <p:spPr/>
        <p:txBody>
          <a:bodyPr>
            <a:normAutofit/>
          </a:bodyPr>
          <a:lstStyle/>
          <a:p>
            <a:pPr algn="ctr"/>
            <a:r>
              <a:rPr lang="en-US" dirty="0"/>
              <a:t>Convolutional Neural Networks (CNN) and </a:t>
            </a:r>
            <a:r>
              <a:rPr lang="en-US" dirty="0" err="1"/>
              <a:t>reCaptcha</a:t>
            </a:r>
            <a:endParaRPr lang="en-US"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76450" y="1797625"/>
            <a:ext cx="4991100" cy="37809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083580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t>Authentication, Authorization &amp; Accounting (AAA)</a:t>
            </a:r>
          </a:p>
        </p:txBody>
      </p:sp>
      <p:sp>
        <p:nvSpPr>
          <p:cNvPr id="3" name="Slide Number Placeholder 2"/>
          <p:cNvSpPr>
            <a:spLocks noGrp="1"/>
          </p:cNvSpPr>
          <p:nvPr>
            <p:ph type="sldNum" sz="quarter" idx="12"/>
          </p:nvPr>
        </p:nvSpPr>
        <p:spPr/>
        <p:txBody>
          <a:bodyPr/>
          <a:lstStyle/>
          <a:p>
            <a:fld id="{8CF8FCBB-FDFB-41D9-A113-53680E9C6E1A}" type="slidenum">
              <a:rPr lang="en-US" smtClean="0"/>
              <a:t>11</a:t>
            </a:fld>
            <a:endParaRPr lang="en-US"/>
          </a:p>
        </p:txBody>
      </p:sp>
      <p:sp>
        <p:nvSpPr>
          <p:cNvPr id="4" name="Content Placeholder 3"/>
          <p:cNvSpPr>
            <a:spLocks noGrp="1"/>
          </p:cNvSpPr>
          <p:nvPr>
            <p:ph sz="quarter" idx="1"/>
          </p:nvPr>
        </p:nvSpPr>
        <p:spPr/>
        <p:txBody>
          <a:bodyPr>
            <a:normAutofit/>
          </a:bodyPr>
          <a:lstStyle/>
          <a:p>
            <a:r>
              <a:rPr lang="en-US" dirty="0"/>
              <a:t>Convolutional Neural Networks (CNN) and </a:t>
            </a:r>
            <a:r>
              <a:rPr lang="en-US" dirty="0" err="1"/>
              <a:t>reCaptcha</a:t>
            </a:r>
            <a:endParaRPr lang="en-US" dirty="0"/>
          </a:p>
          <a:p>
            <a:pPr lvl="1"/>
            <a:r>
              <a:rPr lang="en-US" dirty="0"/>
              <a:t>https://github.com/SIDD58/Captcha-recognition-using-CNN</a:t>
            </a:r>
          </a:p>
        </p:txBody>
      </p:sp>
      <p:pic>
        <p:nvPicPr>
          <p:cNvPr id="819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0" y="2249214"/>
            <a:ext cx="4695825" cy="21469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0090" y="4377728"/>
            <a:ext cx="4630882" cy="2133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7"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0" y="3326524"/>
            <a:ext cx="2514600" cy="2400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889854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Cisco Nexus 5000 Series Switches</a:t>
            </a:r>
          </a:p>
        </p:txBody>
      </p:sp>
      <p:sp>
        <p:nvSpPr>
          <p:cNvPr id="3" name="Slide Number Placeholder 2"/>
          <p:cNvSpPr>
            <a:spLocks noGrp="1"/>
          </p:cNvSpPr>
          <p:nvPr>
            <p:ph type="sldNum" sz="quarter" idx="12"/>
          </p:nvPr>
        </p:nvSpPr>
        <p:spPr/>
        <p:txBody>
          <a:bodyPr/>
          <a:lstStyle/>
          <a:p>
            <a:fld id="{8CF8FCBB-FDFB-41D9-A113-53680E9C6E1A}" type="slidenum">
              <a:rPr lang="en-US" smtClean="0"/>
              <a:t>12</a:t>
            </a:fld>
            <a:endParaRPr lang="en-US"/>
          </a:p>
        </p:txBody>
      </p:sp>
      <p:sp>
        <p:nvSpPr>
          <p:cNvPr id="4" name="Content Placeholder 3"/>
          <p:cNvSpPr>
            <a:spLocks noGrp="1"/>
          </p:cNvSpPr>
          <p:nvPr>
            <p:ph sz="quarter" idx="1"/>
          </p:nvPr>
        </p:nvSpPr>
        <p:spPr/>
        <p:txBody>
          <a:bodyPr/>
          <a:lstStyle/>
          <a:p>
            <a:endParaRPr lang="en-US"/>
          </a:p>
        </p:txBody>
      </p:sp>
      <p:pic>
        <p:nvPicPr>
          <p:cNvPr id="9218" name="Picture 2" descr="https://www.cisco.com/en/US/i/100001-200000/180001-190000/185001-186000/185099.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95500" y="1247775"/>
            <a:ext cx="4533900" cy="4772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70336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Security in Action</a:t>
            </a:r>
          </a:p>
        </p:txBody>
      </p:sp>
      <p:sp>
        <p:nvSpPr>
          <p:cNvPr id="3" name="Slide Number Placeholder 2"/>
          <p:cNvSpPr>
            <a:spLocks noGrp="1"/>
          </p:cNvSpPr>
          <p:nvPr>
            <p:ph type="sldNum" sz="quarter" idx="12"/>
          </p:nvPr>
        </p:nvSpPr>
        <p:spPr/>
        <p:txBody>
          <a:bodyPr/>
          <a:lstStyle/>
          <a:p>
            <a:fld id="{8CF8FCBB-FDFB-41D9-A113-53680E9C6E1A}" type="slidenum">
              <a:rPr lang="en-US" smtClean="0"/>
              <a:t>13</a:t>
            </a:fld>
            <a:endParaRPr lang="en-US"/>
          </a:p>
        </p:txBody>
      </p:sp>
      <p:sp>
        <p:nvSpPr>
          <p:cNvPr id="4" name="Content Placeholder 3"/>
          <p:cNvSpPr>
            <a:spLocks noGrp="1"/>
          </p:cNvSpPr>
          <p:nvPr>
            <p:ph sz="quarter" idx="1"/>
          </p:nvPr>
        </p:nvSpPr>
        <p:spPr/>
        <p:txBody>
          <a:bodyPr/>
          <a:lstStyle/>
          <a:p>
            <a:endParaRPr lang="en-US"/>
          </a:p>
        </p:txBody>
      </p:sp>
      <p:pic>
        <p:nvPicPr>
          <p:cNvPr id="1024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0800" y="1295400"/>
            <a:ext cx="3870218"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483824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Defense in Depth</a:t>
            </a:r>
          </a:p>
        </p:txBody>
      </p:sp>
      <p:sp>
        <p:nvSpPr>
          <p:cNvPr id="3" name="Slide Number Placeholder 2"/>
          <p:cNvSpPr>
            <a:spLocks noGrp="1"/>
          </p:cNvSpPr>
          <p:nvPr>
            <p:ph type="sldNum" sz="quarter" idx="12"/>
          </p:nvPr>
        </p:nvSpPr>
        <p:spPr/>
        <p:txBody>
          <a:bodyPr/>
          <a:lstStyle/>
          <a:p>
            <a:fld id="{8CF8FCBB-FDFB-41D9-A113-53680E9C6E1A}" type="slidenum">
              <a:rPr lang="en-US" smtClean="0"/>
              <a:t>14</a:t>
            </a:fld>
            <a:endParaRPr lang="en-US"/>
          </a:p>
        </p:txBody>
      </p:sp>
      <p:sp>
        <p:nvSpPr>
          <p:cNvPr id="4" name="Content Placeholder 3"/>
          <p:cNvSpPr>
            <a:spLocks noGrp="1"/>
          </p:cNvSpPr>
          <p:nvPr>
            <p:ph sz="quarter" idx="1"/>
          </p:nvPr>
        </p:nvSpPr>
        <p:spPr/>
        <p:txBody>
          <a:bodyPr/>
          <a:lstStyle/>
          <a:p>
            <a:r>
              <a:rPr lang="en-US" dirty="0"/>
              <a:t>IT Security Strategy</a:t>
            </a:r>
          </a:p>
          <a:p>
            <a:pPr lvl="1"/>
            <a:r>
              <a:rPr lang="en-US" dirty="0"/>
              <a:t>Utilize multiple different layers of security measures to protect our network</a:t>
            </a:r>
          </a:p>
        </p:txBody>
      </p:sp>
      <p:graphicFrame>
        <p:nvGraphicFramePr>
          <p:cNvPr id="5" name="Diagram 4"/>
          <p:cNvGraphicFramePr/>
          <p:nvPr>
            <p:extLst>
              <p:ext uri="{D42A27DB-BD31-4B8C-83A1-F6EECF244321}">
                <p14:modId xmlns:p14="http://schemas.microsoft.com/office/powerpoint/2010/main" val="4228378819"/>
              </p:ext>
            </p:extLst>
          </p:nvPr>
        </p:nvGraphicFramePr>
        <p:xfrm>
          <a:off x="304800" y="228600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p:cNvSpPr txBox="1"/>
          <p:nvPr/>
        </p:nvSpPr>
        <p:spPr>
          <a:xfrm>
            <a:off x="5791200" y="2743200"/>
            <a:ext cx="3050002" cy="369332"/>
          </a:xfrm>
          <a:prstGeom prst="rect">
            <a:avLst/>
          </a:prstGeom>
          <a:noFill/>
        </p:spPr>
        <p:txBody>
          <a:bodyPr wrap="none" rtlCol="0">
            <a:spAutoFit/>
          </a:bodyPr>
          <a:lstStyle/>
          <a:p>
            <a:r>
              <a:rPr lang="en-US" dirty="0"/>
              <a:t>Camera, Locks, Fences, Guards</a:t>
            </a:r>
          </a:p>
        </p:txBody>
      </p:sp>
      <p:cxnSp>
        <p:nvCxnSpPr>
          <p:cNvPr id="8" name="Straight Arrow Connector 7"/>
          <p:cNvCxnSpPr>
            <a:stCxn id="6" idx="1"/>
          </p:cNvCxnSpPr>
          <p:nvPr/>
        </p:nvCxnSpPr>
        <p:spPr>
          <a:xfrm flipH="1">
            <a:off x="4191000" y="2927866"/>
            <a:ext cx="1600200" cy="80593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5964621" y="3733800"/>
            <a:ext cx="2042482" cy="369332"/>
          </a:xfrm>
          <a:prstGeom prst="rect">
            <a:avLst/>
          </a:prstGeom>
          <a:noFill/>
        </p:spPr>
        <p:txBody>
          <a:bodyPr wrap="none" rtlCol="0">
            <a:spAutoFit/>
          </a:bodyPr>
          <a:lstStyle/>
          <a:p>
            <a:r>
              <a:rPr lang="en-US" dirty="0"/>
              <a:t>Firewalls and DMZs</a:t>
            </a:r>
          </a:p>
        </p:txBody>
      </p:sp>
      <p:cxnSp>
        <p:nvCxnSpPr>
          <p:cNvPr id="11" name="Straight Arrow Connector 10"/>
          <p:cNvCxnSpPr>
            <a:stCxn id="9" idx="1"/>
          </p:cNvCxnSpPr>
          <p:nvPr/>
        </p:nvCxnSpPr>
        <p:spPr>
          <a:xfrm flipH="1">
            <a:off x="4191000" y="3918466"/>
            <a:ext cx="1773621" cy="50113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5983014" y="4724400"/>
            <a:ext cx="1107034" cy="369332"/>
          </a:xfrm>
          <a:prstGeom prst="rect">
            <a:avLst/>
          </a:prstGeom>
          <a:noFill/>
        </p:spPr>
        <p:txBody>
          <a:bodyPr wrap="none" rtlCol="0">
            <a:spAutoFit/>
          </a:bodyPr>
          <a:lstStyle/>
          <a:p>
            <a:r>
              <a:rPr lang="en-US" dirty="0"/>
              <a:t>Protected</a:t>
            </a:r>
          </a:p>
        </p:txBody>
      </p:sp>
      <p:cxnSp>
        <p:nvCxnSpPr>
          <p:cNvPr id="14" name="Straight Arrow Connector 13"/>
          <p:cNvCxnSpPr/>
          <p:nvPr/>
        </p:nvCxnSpPr>
        <p:spPr>
          <a:xfrm flipH="1">
            <a:off x="3657600" y="4909066"/>
            <a:ext cx="2307021" cy="57733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9362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P spid="1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Defense in Depth </a:t>
            </a:r>
          </a:p>
        </p:txBody>
      </p:sp>
      <p:sp>
        <p:nvSpPr>
          <p:cNvPr id="3" name="Slide Number Placeholder 2"/>
          <p:cNvSpPr>
            <a:spLocks noGrp="1"/>
          </p:cNvSpPr>
          <p:nvPr>
            <p:ph type="sldNum" sz="quarter" idx="12"/>
          </p:nvPr>
        </p:nvSpPr>
        <p:spPr/>
        <p:txBody>
          <a:bodyPr/>
          <a:lstStyle/>
          <a:p>
            <a:fld id="{8CF8FCBB-FDFB-41D9-A113-53680E9C6E1A}" type="slidenum">
              <a:rPr lang="en-US" smtClean="0"/>
              <a:t>15</a:t>
            </a:fld>
            <a:endParaRPr lang="en-US"/>
          </a:p>
        </p:txBody>
      </p:sp>
      <p:sp>
        <p:nvSpPr>
          <p:cNvPr id="4" name="Content Placeholder 3"/>
          <p:cNvSpPr>
            <a:spLocks noGrp="1"/>
          </p:cNvSpPr>
          <p:nvPr>
            <p:ph sz="quarter" idx="1"/>
          </p:nvPr>
        </p:nvSpPr>
        <p:spPr/>
        <p:txBody>
          <a:bodyPr/>
          <a:lstStyle/>
          <a:p>
            <a:endParaRPr lang="en-US"/>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0" y="1176967"/>
            <a:ext cx="7298961" cy="46378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6266005" y="5040868"/>
            <a:ext cx="665567" cy="369332"/>
          </a:xfrm>
          <a:prstGeom prst="rect">
            <a:avLst/>
          </a:prstGeom>
          <a:noFill/>
        </p:spPr>
        <p:txBody>
          <a:bodyPr wrap="none" rtlCol="0">
            <a:spAutoFit/>
          </a:bodyPr>
          <a:lstStyle/>
          <a:p>
            <a:r>
              <a:rPr lang="en-US" dirty="0">
                <a:solidFill>
                  <a:srgbClr val="FF0000"/>
                </a:solidFill>
              </a:rPr>
              <a:t>Moat</a:t>
            </a:r>
          </a:p>
        </p:txBody>
      </p:sp>
      <p:sp>
        <p:nvSpPr>
          <p:cNvPr id="6" name="TextBox 5"/>
          <p:cNvSpPr txBox="1"/>
          <p:nvPr/>
        </p:nvSpPr>
        <p:spPr>
          <a:xfrm>
            <a:off x="5034661" y="3157854"/>
            <a:ext cx="1194558" cy="369332"/>
          </a:xfrm>
          <a:prstGeom prst="rect">
            <a:avLst/>
          </a:prstGeom>
          <a:noFill/>
        </p:spPr>
        <p:txBody>
          <a:bodyPr wrap="none" rtlCol="0">
            <a:spAutoFit/>
          </a:bodyPr>
          <a:lstStyle/>
          <a:p>
            <a:r>
              <a:rPr lang="en-US" dirty="0">
                <a:solidFill>
                  <a:srgbClr val="FF0000"/>
                </a:solidFill>
              </a:rPr>
              <a:t>Inner walls</a:t>
            </a:r>
          </a:p>
        </p:txBody>
      </p:sp>
      <p:sp>
        <p:nvSpPr>
          <p:cNvPr id="7" name="TextBox 6"/>
          <p:cNvSpPr txBox="1"/>
          <p:nvPr/>
        </p:nvSpPr>
        <p:spPr>
          <a:xfrm>
            <a:off x="1981200" y="3527186"/>
            <a:ext cx="1520096" cy="369332"/>
          </a:xfrm>
          <a:prstGeom prst="rect">
            <a:avLst/>
          </a:prstGeom>
          <a:noFill/>
        </p:spPr>
        <p:txBody>
          <a:bodyPr wrap="none" rtlCol="0">
            <a:spAutoFit/>
          </a:bodyPr>
          <a:lstStyle/>
          <a:p>
            <a:r>
              <a:rPr lang="en-US" dirty="0">
                <a:solidFill>
                  <a:srgbClr val="FF0000"/>
                </a:solidFill>
              </a:rPr>
              <a:t>Watch towers</a:t>
            </a:r>
          </a:p>
        </p:txBody>
      </p:sp>
      <p:sp>
        <p:nvSpPr>
          <p:cNvPr id="8" name="TextBox 7"/>
          <p:cNvSpPr txBox="1"/>
          <p:nvPr/>
        </p:nvSpPr>
        <p:spPr>
          <a:xfrm>
            <a:off x="2286000" y="5562600"/>
            <a:ext cx="1540806" cy="369332"/>
          </a:xfrm>
          <a:prstGeom prst="rect">
            <a:avLst/>
          </a:prstGeom>
          <a:noFill/>
        </p:spPr>
        <p:txBody>
          <a:bodyPr wrap="none" rtlCol="0">
            <a:spAutoFit/>
          </a:bodyPr>
          <a:lstStyle/>
          <a:p>
            <a:r>
              <a:rPr lang="en-US" dirty="0">
                <a:solidFill>
                  <a:srgbClr val="FF0000"/>
                </a:solidFill>
              </a:rPr>
              <a:t>Security check</a:t>
            </a:r>
          </a:p>
        </p:txBody>
      </p:sp>
      <p:sp>
        <p:nvSpPr>
          <p:cNvPr id="9" name="TextBox 8"/>
          <p:cNvSpPr txBox="1"/>
          <p:nvPr/>
        </p:nvSpPr>
        <p:spPr>
          <a:xfrm>
            <a:off x="3501296" y="5040868"/>
            <a:ext cx="1136850" cy="369332"/>
          </a:xfrm>
          <a:prstGeom prst="rect">
            <a:avLst/>
          </a:prstGeom>
          <a:noFill/>
        </p:spPr>
        <p:txBody>
          <a:bodyPr wrap="none" rtlCol="0">
            <a:spAutoFit/>
          </a:bodyPr>
          <a:lstStyle/>
          <a:p>
            <a:r>
              <a:rPr lang="en-US" dirty="0">
                <a:solidFill>
                  <a:srgbClr val="FF0000"/>
                </a:solidFill>
              </a:rPr>
              <a:t>High walls</a:t>
            </a:r>
          </a:p>
        </p:txBody>
      </p:sp>
    </p:spTree>
    <p:extLst>
      <p:ext uri="{BB962C8B-B14F-4D97-AF65-F5344CB8AC3E}">
        <p14:creationId xmlns:p14="http://schemas.microsoft.com/office/powerpoint/2010/main" val="5483296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Defense in Depth</a:t>
            </a:r>
          </a:p>
        </p:txBody>
      </p:sp>
      <p:sp>
        <p:nvSpPr>
          <p:cNvPr id="3" name="Slide Number Placeholder 2"/>
          <p:cNvSpPr>
            <a:spLocks noGrp="1"/>
          </p:cNvSpPr>
          <p:nvPr>
            <p:ph type="sldNum" sz="quarter" idx="12"/>
          </p:nvPr>
        </p:nvSpPr>
        <p:spPr/>
        <p:txBody>
          <a:bodyPr/>
          <a:lstStyle/>
          <a:p>
            <a:fld id="{8CF8FCBB-FDFB-41D9-A113-53680E9C6E1A}" type="slidenum">
              <a:rPr lang="en-US" smtClean="0"/>
              <a:t>16</a:t>
            </a:fld>
            <a:endParaRPr lang="en-US"/>
          </a:p>
        </p:txBody>
      </p:sp>
      <p:sp>
        <p:nvSpPr>
          <p:cNvPr id="4" name="Content Placeholder 3"/>
          <p:cNvSpPr>
            <a:spLocks noGrp="1"/>
          </p:cNvSpPr>
          <p:nvPr>
            <p:ph sz="quarter" idx="1"/>
          </p:nvPr>
        </p:nvSpPr>
        <p:spPr/>
        <p:txBody>
          <a:bodyPr/>
          <a:lstStyle/>
          <a:p>
            <a:endParaRPr lang="en-US"/>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846" y="1828800"/>
            <a:ext cx="7774354" cy="3671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393062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Defense in Depth</a:t>
            </a:r>
          </a:p>
        </p:txBody>
      </p:sp>
      <p:sp>
        <p:nvSpPr>
          <p:cNvPr id="3" name="Slide Number Placeholder 2"/>
          <p:cNvSpPr>
            <a:spLocks noGrp="1"/>
          </p:cNvSpPr>
          <p:nvPr>
            <p:ph type="sldNum" sz="quarter" idx="12"/>
          </p:nvPr>
        </p:nvSpPr>
        <p:spPr/>
        <p:txBody>
          <a:bodyPr/>
          <a:lstStyle/>
          <a:p>
            <a:fld id="{8CF8FCBB-FDFB-41D9-A113-53680E9C6E1A}" type="slidenum">
              <a:rPr lang="en-US" smtClean="0"/>
              <a:t>17</a:t>
            </a:fld>
            <a:endParaRPr lang="en-US"/>
          </a:p>
        </p:txBody>
      </p:sp>
      <p:sp>
        <p:nvSpPr>
          <p:cNvPr id="4" name="Content Placeholder 3"/>
          <p:cNvSpPr>
            <a:spLocks noGrp="1"/>
          </p:cNvSpPr>
          <p:nvPr>
            <p:ph sz="quarter" idx="1"/>
          </p:nvPr>
        </p:nvSpPr>
        <p:spPr/>
        <p:txBody>
          <a:bodyPr/>
          <a:lstStyle/>
          <a:p>
            <a:endParaRPr lang="en-US"/>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2525" y="1390650"/>
            <a:ext cx="6848475" cy="4781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919788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Defense in Depth</a:t>
            </a:r>
          </a:p>
        </p:txBody>
      </p:sp>
      <p:sp>
        <p:nvSpPr>
          <p:cNvPr id="3" name="Slide Number Placeholder 2"/>
          <p:cNvSpPr>
            <a:spLocks noGrp="1"/>
          </p:cNvSpPr>
          <p:nvPr>
            <p:ph type="sldNum" sz="quarter" idx="12"/>
          </p:nvPr>
        </p:nvSpPr>
        <p:spPr/>
        <p:txBody>
          <a:bodyPr/>
          <a:lstStyle/>
          <a:p>
            <a:fld id="{8CF8FCBB-FDFB-41D9-A113-53680E9C6E1A}" type="slidenum">
              <a:rPr lang="en-US" smtClean="0"/>
              <a:t>18</a:t>
            </a:fld>
            <a:endParaRPr lang="en-US"/>
          </a:p>
        </p:txBody>
      </p:sp>
      <p:sp>
        <p:nvSpPr>
          <p:cNvPr id="4" name="Content Placeholder 3"/>
          <p:cNvSpPr>
            <a:spLocks noGrp="1"/>
          </p:cNvSpPr>
          <p:nvPr>
            <p:ph sz="quarter" idx="1"/>
          </p:nvPr>
        </p:nvSpPr>
        <p:spPr/>
        <p:txBody>
          <a:bodyPr>
            <a:normAutofit fontScale="92500" lnSpcReduction="20000"/>
          </a:bodyPr>
          <a:lstStyle/>
          <a:p>
            <a:r>
              <a:rPr lang="en-US" dirty="0"/>
              <a:t>During a third-party vulnerability scan and security test, Danielle's employer recently discovered that the embedded systems that were installed to manage her company's new buildings have a severe remote access vulnerability. The manufacturer has gone out of business, and there is no patch or update for the devices. What should Danielle recommend that her employer do about the hundreds of devices that are vulnerable?</a:t>
            </a:r>
          </a:p>
          <a:p>
            <a:endParaRPr lang="en-US" dirty="0"/>
          </a:p>
          <a:p>
            <a:pPr marL="514350" indent="-514350">
              <a:buFont typeface="+mj-lt"/>
              <a:buAutoNum type="alphaLcParenR"/>
            </a:pPr>
            <a:r>
              <a:rPr lang="en-US" dirty="0"/>
              <a:t>Identify a replacement device model and replace every device</a:t>
            </a:r>
          </a:p>
          <a:p>
            <a:pPr marL="514350" indent="-514350">
              <a:buFont typeface="+mj-lt"/>
              <a:buAutoNum type="alphaLcParenR"/>
            </a:pPr>
            <a:r>
              <a:rPr lang="en-US" dirty="0"/>
              <a:t>Turn off all of the devices</a:t>
            </a:r>
          </a:p>
          <a:p>
            <a:pPr marL="514350" indent="-514350">
              <a:buFont typeface="+mj-lt"/>
              <a:buAutoNum type="alphaLcParenR"/>
            </a:pPr>
            <a:r>
              <a:rPr lang="en-US" dirty="0"/>
              <a:t>Move the devices to a secured network segment</a:t>
            </a:r>
          </a:p>
          <a:p>
            <a:pPr marL="514350" indent="-514350">
              <a:buFont typeface="+mj-lt"/>
              <a:buAutoNum type="alphaLcParenR"/>
            </a:pPr>
            <a:r>
              <a:rPr lang="en-US" dirty="0"/>
              <a:t>Reverse engineer the devices and build an in-house patch</a:t>
            </a:r>
          </a:p>
        </p:txBody>
      </p:sp>
    </p:spTree>
    <p:extLst>
      <p:ext uri="{BB962C8B-B14F-4D97-AF65-F5344CB8AC3E}">
        <p14:creationId xmlns:p14="http://schemas.microsoft.com/office/powerpoint/2010/main" val="5143388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 it secure?</a:t>
            </a:r>
          </a:p>
        </p:txBody>
      </p:sp>
      <p:sp>
        <p:nvSpPr>
          <p:cNvPr id="3" name="Slide Number Placeholder 2"/>
          <p:cNvSpPr>
            <a:spLocks noGrp="1"/>
          </p:cNvSpPr>
          <p:nvPr>
            <p:ph type="sldNum" sz="quarter" idx="12"/>
          </p:nvPr>
        </p:nvSpPr>
        <p:spPr/>
        <p:txBody>
          <a:bodyPr/>
          <a:lstStyle/>
          <a:p>
            <a:fld id="{8CF8FCBB-FDFB-41D9-A113-53680E9C6E1A}" type="slidenum">
              <a:rPr lang="en-US" smtClean="0"/>
              <a:t>19</a:t>
            </a:fld>
            <a:endParaRPr lang="en-US"/>
          </a:p>
        </p:txBody>
      </p:sp>
      <p:sp>
        <p:nvSpPr>
          <p:cNvPr id="4" name="Content Placeholder 3"/>
          <p:cNvSpPr>
            <a:spLocks noGrp="1"/>
          </p:cNvSpPr>
          <p:nvPr>
            <p:ph sz="quarter" idx="1"/>
          </p:nvPr>
        </p:nvSpPr>
        <p:spPr/>
        <p:txBody>
          <a:bodyPr/>
          <a:lstStyle/>
          <a:p>
            <a:endParaRPr lang="en-US"/>
          </a:p>
        </p:txBody>
      </p:sp>
      <p:pic>
        <p:nvPicPr>
          <p:cNvPr id="1433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0" y="1219200"/>
            <a:ext cx="5334000" cy="5067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65864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C:\Users\faisaliradat\AppData\Local\Microsoft\Windows\INetCache\IE\GCTF8LBC\5751301741_aa8463e472_z[1].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553200" y="3733800"/>
            <a:ext cx="1117600" cy="8382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a:t>The CIA Triad</a:t>
            </a:r>
          </a:p>
        </p:txBody>
      </p:sp>
      <p:sp>
        <p:nvSpPr>
          <p:cNvPr id="3" name="Slide Number Placeholder 2"/>
          <p:cNvSpPr>
            <a:spLocks noGrp="1"/>
          </p:cNvSpPr>
          <p:nvPr>
            <p:ph type="sldNum" sz="quarter" idx="12"/>
          </p:nvPr>
        </p:nvSpPr>
        <p:spPr/>
        <p:txBody>
          <a:bodyPr/>
          <a:lstStyle/>
          <a:p>
            <a:fld id="{8CF8FCBB-FDFB-41D9-A113-53680E9C6E1A}" type="slidenum">
              <a:rPr lang="en-US" smtClean="0"/>
              <a:t>2</a:t>
            </a:fld>
            <a:endParaRPr lang="en-US"/>
          </a:p>
        </p:txBody>
      </p:sp>
      <p:sp>
        <p:nvSpPr>
          <p:cNvPr id="4" name="Content Placeholder 3"/>
          <p:cNvSpPr>
            <a:spLocks noGrp="1"/>
          </p:cNvSpPr>
          <p:nvPr>
            <p:ph sz="quarter" idx="1"/>
          </p:nvPr>
        </p:nvSpPr>
        <p:spPr>
          <a:xfrm>
            <a:off x="457200" y="1219200"/>
            <a:ext cx="4724400" cy="4937760"/>
          </a:xfrm>
        </p:spPr>
        <p:txBody>
          <a:bodyPr>
            <a:normAutofit fontScale="70000" lnSpcReduction="20000"/>
          </a:bodyPr>
          <a:lstStyle/>
          <a:p>
            <a:r>
              <a:rPr lang="en-US" b="1" dirty="0"/>
              <a:t>C</a:t>
            </a:r>
            <a:r>
              <a:rPr lang="en-US" dirty="0"/>
              <a:t>onfidentiality</a:t>
            </a:r>
          </a:p>
          <a:p>
            <a:pPr lvl="1"/>
            <a:r>
              <a:rPr lang="en-US" dirty="0"/>
              <a:t>Data is secured</a:t>
            </a:r>
          </a:p>
          <a:p>
            <a:pPr lvl="1"/>
            <a:r>
              <a:rPr lang="en-US" dirty="0"/>
              <a:t>Prevent unauthorized access to data</a:t>
            </a:r>
          </a:p>
          <a:p>
            <a:pPr lvl="1"/>
            <a:r>
              <a:rPr lang="en-US" dirty="0"/>
              <a:t>HR &amp; Marketing have their own file servers</a:t>
            </a:r>
          </a:p>
          <a:p>
            <a:pPr lvl="1"/>
            <a:r>
              <a:rPr lang="en-US" dirty="0"/>
              <a:t>Authentication and Access Control</a:t>
            </a:r>
          </a:p>
          <a:p>
            <a:pPr lvl="1"/>
            <a:r>
              <a:rPr lang="en-US" dirty="0"/>
              <a:t>Maintain a Level of Confidentiality</a:t>
            </a:r>
          </a:p>
          <a:p>
            <a:r>
              <a:rPr lang="en-US" b="1" dirty="0"/>
              <a:t>I</a:t>
            </a:r>
            <a:r>
              <a:rPr lang="en-US" dirty="0"/>
              <a:t>ntegrity</a:t>
            </a:r>
          </a:p>
          <a:p>
            <a:pPr lvl="1"/>
            <a:r>
              <a:rPr lang="en-US" dirty="0"/>
              <a:t>Ensuring our data hasn’t been tempered with or modified</a:t>
            </a:r>
          </a:p>
          <a:p>
            <a:pPr lvl="1"/>
            <a:r>
              <a:rPr lang="en-US" dirty="0"/>
              <a:t>Hashing</a:t>
            </a:r>
          </a:p>
          <a:p>
            <a:pPr lvl="2"/>
            <a:r>
              <a:rPr lang="en-US" dirty="0"/>
              <a:t>Hash calculator</a:t>
            </a:r>
          </a:p>
          <a:p>
            <a:pPr lvl="2"/>
            <a:r>
              <a:rPr lang="en-US" dirty="0"/>
              <a:t>Hacker puts a malware</a:t>
            </a:r>
          </a:p>
          <a:p>
            <a:pPr lvl="2"/>
            <a:r>
              <a:rPr lang="en-US" dirty="0"/>
              <a:t>https://www.ibm.com/support/pages/how-verify-integrity-download-resource</a:t>
            </a:r>
          </a:p>
          <a:p>
            <a:r>
              <a:rPr lang="en-US" b="1" dirty="0"/>
              <a:t>A</a:t>
            </a:r>
            <a:r>
              <a:rPr lang="en-US" dirty="0"/>
              <a:t>vailability</a:t>
            </a:r>
          </a:p>
          <a:p>
            <a:pPr lvl="1"/>
            <a:r>
              <a:rPr lang="en-US" dirty="0"/>
              <a:t>Cant just lock everything down</a:t>
            </a:r>
          </a:p>
          <a:p>
            <a:r>
              <a:rPr lang="en-US" dirty="0"/>
              <a:t>All 3 equally important &amp; intertwined</a:t>
            </a:r>
          </a:p>
        </p:txBody>
      </p:sp>
      <p:graphicFrame>
        <p:nvGraphicFramePr>
          <p:cNvPr id="5" name="Diagram 4"/>
          <p:cNvGraphicFramePr/>
          <p:nvPr>
            <p:extLst>
              <p:ext uri="{D42A27DB-BD31-4B8C-83A1-F6EECF244321}">
                <p14:modId xmlns:p14="http://schemas.microsoft.com/office/powerpoint/2010/main" val="922165251"/>
              </p:ext>
            </p:extLst>
          </p:nvPr>
        </p:nvGraphicFramePr>
        <p:xfrm>
          <a:off x="5156200" y="1447800"/>
          <a:ext cx="3911600" cy="4572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7" name="Picture 3" descr="C:\Users\faisaliradat\AppData\Local\Microsoft\Windows\INetCache\IE\GCTF8LBC\sivvus-scales[1].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956676" y="838200"/>
            <a:ext cx="5181600" cy="518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7621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Least Privilege</a:t>
            </a:r>
          </a:p>
        </p:txBody>
      </p:sp>
      <p:sp>
        <p:nvSpPr>
          <p:cNvPr id="3" name="Slide Number Placeholder 2"/>
          <p:cNvSpPr>
            <a:spLocks noGrp="1"/>
          </p:cNvSpPr>
          <p:nvPr>
            <p:ph type="sldNum" sz="quarter" idx="12"/>
          </p:nvPr>
        </p:nvSpPr>
        <p:spPr/>
        <p:txBody>
          <a:bodyPr/>
          <a:lstStyle/>
          <a:p>
            <a:fld id="{8CF8FCBB-FDFB-41D9-A113-53680E9C6E1A}" type="slidenum">
              <a:rPr lang="en-US" smtClean="0"/>
              <a:t>20</a:t>
            </a:fld>
            <a:endParaRPr lang="en-US"/>
          </a:p>
        </p:txBody>
      </p:sp>
      <p:sp>
        <p:nvSpPr>
          <p:cNvPr id="4" name="Content Placeholder 3"/>
          <p:cNvSpPr>
            <a:spLocks noGrp="1"/>
          </p:cNvSpPr>
          <p:nvPr>
            <p:ph sz="quarter" idx="1"/>
          </p:nvPr>
        </p:nvSpPr>
        <p:spPr/>
        <p:txBody>
          <a:bodyPr/>
          <a:lstStyle/>
          <a:p>
            <a:r>
              <a:rPr lang="en-US" dirty="0"/>
              <a:t>Definition</a:t>
            </a:r>
          </a:p>
          <a:p>
            <a:pPr lvl="1"/>
            <a:r>
              <a:rPr lang="en-US" dirty="0"/>
              <a:t>A user, system, process, or application is only given the permissions necessary to complete its assigned tasks or functions and nothing more.</a:t>
            </a:r>
          </a:p>
          <a:p>
            <a:r>
              <a:rPr lang="en-US" dirty="0"/>
              <a:t>Implementing Least Privilege:</a:t>
            </a:r>
          </a:p>
          <a:p>
            <a:pPr lvl="1"/>
            <a:r>
              <a:rPr lang="en-US" dirty="0"/>
              <a:t>Security Groups</a:t>
            </a:r>
          </a:p>
          <a:p>
            <a:pPr lvl="1"/>
            <a:r>
              <a:rPr lang="en-US" dirty="0"/>
              <a:t>Account Standardization</a:t>
            </a:r>
          </a:p>
          <a:p>
            <a:pPr lvl="1"/>
            <a:r>
              <a:rPr lang="en-US" dirty="0"/>
              <a:t>Account Management Processes &amp; Procedures</a:t>
            </a:r>
          </a:p>
        </p:txBody>
      </p:sp>
      <p:pic>
        <p:nvPicPr>
          <p:cNvPr id="1536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4724400"/>
            <a:ext cx="6814344" cy="1295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61512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Least Privilege</a:t>
            </a:r>
          </a:p>
        </p:txBody>
      </p:sp>
      <p:sp>
        <p:nvSpPr>
          <p:cNvPr id="3" name="Slide Number Placeholder 2"/>
          <p:cNvSpPr>
            <a:spLocks noGrp="1"/>
          </p:cNvSpPr>
          <p:nvPr>
            <p:ph type="sldNum" sz="quarter" idx="12"/>
          </p:nvPr>
        </p:nvSpPr>
        <p:spPr/>
        <p:txBody>
          <a:bodyPr/>
          <a:lstStyle/>
          <a:p>
            <a:fld id="{8CF8FCBB-FDFB-41D9-A113-53680E9C6E1A}" type="slidenum">
              <a:rPr lang="en-US" smtClean="0"/>
              <a:t>21</a:t>
            </a:fld>
            <a:endParaRPr lang="en-US"/>
          </a:p>
        </p:txBody>
      </p:sp>
      <p:sp>
        <p:nvSpPr>
          <p:cNvPr id="4" name="Content Placeholder 3"/>
          <p:cNvSpPr>
            <a:spLocks noGrp="1"/>
          </p:cNvSpPr>
          <p:nvPr>
            <p:ph sz="quarter" idx="1"/>
          </p:nvPr>
        </p:nvSpPr>
        <p:spPr/>
        <p:txBody>
          <a:bodyPr/>
          <a:lstStyle/>
          <a:p>
            <a:endParaRPr lang="en-US"/>
          </a:p>
        </p:txBody>
      </p:sp>
      <p:pic>
        <p:nvPicPr>
          <p:cNvPr id="1638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295400"/>
            <a:ext cx="7138987" cy="2554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38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9400" y="3857625"/>
            <a:ext cx="4019550" cy="2847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612199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t>Three may keep a secret if one is dead</a:t>
            </a:r>
            <a:br>
              <a:rPr lang="en-US" dirty="0"/>
            </a:br>
            <a:r>
              <a:rPr lang="en-US" dirty="0"/>
              <a:t>(Benjamin Franklin)</a:t>
            </a:r>
          </a:p>
        </p:txBody>
      </p:sp>
      <p:sp>
        <p:nvSpPr>
          <p:cNvPr id="3" name="Slide Number Placeholder 2"/>
          <p:cNvSpPr>
            <a:spLocks noGrp="1"/>
          </p:cNvSpPr>
          <p:nvPr>
            <p:ph type="sldNum" sz="quarter" idx="12"/>
          </p:nvPr>
        </p:nvSpPr>
        <p:spPr/>
        <p:txBody>
          <a:bodyPr/>
          <a:lstStyle/>
          <a:p>
            <a:fld id="{8CF8FCBB-FDFB-41D9-A113-53680E9C6E1A}" type="slidenum">
              <a:rPr lang="en-US" smtClean="0"/>
              <a:t>22</a:t>
            </a:fld>
            <a:endParaRPr lang="en-US"/>
          </a:p>
        </p:txBody>
      </p:sp>
      <p:sp>
        <p:nvSpPr>
          <p:cNvPr id="4" name="Content Placeholder 3"/>
          <p:cNvSpPr>
            <a:spLocks noGrp="1"/>
          </p:cNvSpPr>
          <p:nvPr>
            <p:ph sz="quarter" idx="1"/>
          </p:nvPr>
        </p:nvSpPr>
        <p:spPr/>
        <p:txBody>
          <a:bodyPr/>
          <a:lstStyle/>
          <a:p>
            <a:endParaRPr lang="en-US"/>
          </a:p>
        </p:txBody>
      </p:sp>
      <p:pic>
        <p:nvPicPr>
          <p:cNvPr id="174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1402904"/>
            <a:ext cx="7756904" cy="43882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302200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a:t>
            </a:r>
          </a:p>
        </p:txBody>
      </p:sp>
      <p:sp>
        <p:nvSpPr>
          <p:cNvPr id="3" name="Slide Number Placeholder 2"/>
          <p:cNvSpPr>
            <a:spLocks noGrp="1"/>
          </p:cNvSpPr>
          <p:nvPr>
            <p:ph type="sldNum" sz="quarter" idx="12"/>
          </p:nvPr>
        </p:nvSpPr>
        <p:spPr/>
        <p:txBody>
          <a:bodyPr/>
          <a:lstStyle/>
          <a:p>
            <a:fld id="{8CF8FCBB-FDFB-41D9-A113-53680E9C6E1A}" type="slidenum">
              <a:rPr lang="en-US" smtClean="0"/>
              <a:t>23</a:t>
            </a:fld>
            <a:endParaRPr lang="en-US"/>
          </a:p>
        </p:txBody>
      </p:sp>
      <p:sp>
        <p:nvSpPr>
          <p:cNvPr id="4" name="Content Placeholder 3"/>
          <p:cNvSpPr>
            <a:spLocks noGrp="1"/>
          </p:cNvSpPr>
          <p:nvPr>
            <p:ph sz="quarter" idx="1"/>
          </p:nvPr>
        </p:nvSpPr>
        <p:spPr/>
        <p:txBody>
          <a:bodyPr/>
          <a:lstStyle/>
          <a:p>
            <a:r>
              <a:rPr lang="en-US" dirty="0">
                <a:hlinkClick r:id="rId2"/>
              </a:rPr>
              <a:t>https://www.cbtnuggets.com/blog/technology/system-admin/linux-file-permissions-understanding-setuid-setgid-and-the-sticky-bit</a:t>
            </a:r>
            <a:endParaRPr lang="en-US" dirty="0"/>
          </a:p>
          <a:p>
            <a:r>
              <a:rPr lang="en-US" dirty="0"/>
              <a:t>Comment on </a:t>
            </a:r>
            <a:r>
              <a:rPr lang="en-US" dirty="0" err="1"/>
              <a:t>setuid</a:t>
            </a:r>
            <a:endParaRPr lang="en-US" dirty="0"/>
          </a:p>
        </p:txBody>
      </p:sp>
    </p:spTree>
    <p:extLst>
      <p:ext uri="{BB962C8B-B14F-4D97-AF65-F5344CB8AC3E}">
        <p14:creationId xmlns:p14="http://schemas.microsoft.com/office/powerpoint/2010/main" val="11095093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Non-Repudiation</a:t>
            </a:r>
          </a:p>
        </p:txBody>
      </p:sp>
      <p:sp>
        <p:nvSpPr>
          <p:cNvPr id="3" name="Slide Number Placeholder 2"/>
          <p:cNvSpPr>
            <a:spLocks noGrp="1"/>
          </p:cNvSpPr>
          <p:nvPr>
            <p:ph type="sldNum" sz="quarter" idx="12"/>
          </p:nvPr>
        </p:nvSpPr>
        <p:spPr/>
        <p:txBody>
          <a:bodyPr/>
          <a:lstStyle/>
          <a:p>
            <a:fld id="{8CF8FCBB-FDFB-41D9-A113-53680E9C6E1A}" type="slidenum">
              <a:rPr lang="en-US" smtClean="0"/>
              <a:t>24</a:t>
            </a:fld>
            <a:endParaRPr lang="en-US"/>
          </a:p>
        </p:txBody>
      </p:sp>
      <p:sp>
        <p:nvSpPr>
          <p:cNvPr id="4" name="Content Placeholder 3"/>
          <p:cNvSpPr>
            <a:spLocks noGrp="1"/>
          </p:cNvSpPr>
          <p:nvPr>
            <p:ph sz="quarter" idx="1"/>
          </p:nvPr>
        </p:nvSpPr>
        <p:spPr/>
        <p:txBody>
          <a:bodyPr/>
          <a:lstStyle/>
          <a:p>
            <a:r>
              <a:rPr lang="en-US" dirty="0"/>
              <a:t>Used to prevent an entity from denying an action took </a:t>
            </a:r>
            <a:r>
              <a:rPr lang="en-US" dirty="0" err="1"/>
              <a:t>plAce</a:t>
            </a:r>
            <a:endParaRPr lang="en-US" dirty="0"/>
          </a:p>
          <a:p>
            <a:r>
              <a:rPr lang="en-US" dirty="0"/>
              <a:t>Examples: Digitally Signed Documents &amp; Auditing System Logs</a:t>
            </a:r>
          </a:p>
        </p:txBody>
      </p:sp>
      <p:pic>
        <p:nvPicPr>
          <p:cNvPr id="184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00400" y="2971799"/>
            <a:ext cx="2819400" cy="30665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105463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Non-Repudiation</a:t>
            </a:r>
          </a:p>
        </p:txBody>
      </p:sp>
      <p:sp>
        <p:nvSpPr>
          <p:cNvPr id="3" name="Slide Number Placeholder 2"/>
          <p:cNvSpPr>
            <a:spLocks noGrp="1"/>
          </p:cNvSpPr>
          <p:nvPr>
            <p:ph type="sldNum" sz="quarter" idx="12"/>
          </p:nvPr>
        </p:nvSpPr>
        <p:spPr/>
        <p:txBody>
          <a:bodyPr/>
          <a:lstStyle/>
          <a:p>
            <a:fld id="{8CF8FCBB-FDFB-41D9-A113-53680E9C6E1A}" type="slidenum">
              <a:rPr lang="en-US" smtClean="0"/>
              <a:t>25</a:t>
            </a:fld>
            <a:endParaRPr lang="en-US"/>
          </a:p>
        </p:txBody>
      </p:sp>
      <p:sp>
        <p:nvSpPr>
          <p:cNvPr id="4" name="Content Placeholder 3"/>
          <p:cNvSpPr>
            <a:spLocks noGrp="1"/>
          </p:cNvSpPr>
          <p:nvPr>
            <p:ph sz="quarter" idx="1"/>
          </p:nvPr>
        </p:nvSpPr>
        <p:spPr/>
        <p:txBody>
          <a:bodyPr/>
          <a:lstStyle/>
          <a:p>
            <a:endParaRPr lang="en-US"/>
          </a:p>
        </p:txBody>
      </p:sp>
      <p:pic>
        <p:nvPicPr>
          <p:cNvPr id="194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426862"/>
            <a:ext cx="7299667" cy="45167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199855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Non-Repudiation</a:t>
            </a:r>
          </a:p>
        </p:txBody>
      </p:sp>
      <p:sp>
        <p:nvSpPr>
          <p:cNvPr id="3" name="Slide Number Placeholder 2"/>
          <p:cNvSpPr>
            <a:spLocks noGrp="1"/>
          </p:cNvSpPr>
          <p:nvPr>
            <p:ph type="sldNum" sz="quarter" idx="12"/>
          </p:nvPr>
        </p:nvSpPr>
        <p:spPr/>
        <p:txBody>
          <a:bodyPr/>
          <a:lstStyle/>
          <a:p>
            <a:fld id="{8CF8FCBB-FDFB-41D9-A113-53680E9C6E1A}" type="slidenum">
              <a:rPr lang="en-US" smtClean="0"/>
              <a:t>26</a:t>
            </a:fld>
            <a:endParaRPr lang="en-US"/>
          </a:p>
        </p:txBody>
      </p:sp>
      <p:sp>
        <p:nvSpPr>
          <p:cNvPr id="4" name="Content Placeholder 3"/>
          <p:cNvSpPr>
            <a:spLocks noGrp="1"/>
          </p:cNvSpPr>
          <p:nvPr>
            <p:ph sz="quarter" idx="1"/>
          </p:nvPr>
        </p:nvSpPr>
        <p:spPr/>
        <p:txBody>
          <a:bodyPr/>
          <a:lstStyle/>
          <a:p>
            <a:r>
              <a:rPr lang="en-US" dirty="0"/>
              <a:t>When is non-repudiation more important than confidentiality?</a:t>
            </a:r>
          </a:p>
          <a:p>
            <a:pPr lvl="1"/>
            <a:r>
              <a:rPr lang="en-US" dirty="0"/>
              <a:t>When signing an agreement that is legally binding, it is more </a:t>
            </a:r>
            <a:r>
              <a:rPr lang="en-US" dirty="0" err="1"/>
              <a:t>more</a:t>
            </a:r>
            <a:r>
              <a:rPr lang="en-US" dirty="0"/>
              <a:t> important that the signer cannot deny he signed the agreement than it is for no one to know the signer signed it.</a:t>
            </a:r>
          </a:p>
          <a:p>
            <a:r>
              <a:rPr lang="en-US" dirty="0"/>
              <a:t>A situation that violates non-repudiation</a:t>
            </a:r>
          </a:p>
          <a:p>
            <a:pPr lvl="1"/>
            <a:r>
              <a:rPr lang="en-US" dirty="0"/>
              <a:t>Keycard system that allowed cards to be shared.</a:t>
            </a:r>
          </a:p>
        </p:txBody>
      </p:sp>
    </p:spTree>
    <p:extLst>
      <p:ext uri="{BB962C8B-B14F-4D97-AF65-F5344CB8AC3E}">
        <p14:creationId xmlns:p14="http://schemas.microsoft.com/office/powerpoint/2010/main" val="39323814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Vernam</a:t>
            </a:r>
            <a:r>
              <a:rPr lang="en-US" dirty="0"/>
              <a:t> Cipher Encrypt</a:t>
            </a:r>
          </a:p>
        </p:txBody>
      </p:sp>
      <p:sp>
        <p:nvSpPr>
          <p:cNvPr id="3" name="Slide Number Placeholder 2"/>
          <p:cNvSpPr>
            <a:spLocks noGrp="1"/>
          </p:cNvSpPr>
          <p:nvPr>
            <p:ph type="sldNum" sz="quarter" idx="12"/>
          </p:nvPr>
        </p:nvSpPr>
        <p:spPr/>
        <p:txBody>
          <a:bodyPr/>
          <a:lstStyle/>
          <a:p>
            <a:fld id="{8CF8FCBB-FDFB-41D9-A113-53680E9C6E1A}" type="slidenum">
              <a:rPr lang="en-US" smtClean="0"/>
              <a:t>27</a:t>
            </a:fld>
            <a:endParaRPr lang="en-US"/>
          </a:p>
        </p:txBody>
      </p:sp>
      <p:sp>
        <p:nvSpPr>
          <p:cNvPr id="4" name="Content Placeholder 3"/>
          <p:cNvSpPr>
            <a:spLocks noGrp="1"/>
          </p:cNvSpPr>
          <p:nvPr>
            <p:ph sz="quarter" idx="1"/>
          </p:nvPr>
        </p:nvSpPr>
        <p:spPr/>
        <p:txBody>
          <a:bodyPr/>
          <a:lstStyle/>
          <a:p>
            <a:endParaRPr lang="en-US"/>
          </a:p>
        </p:txBody>
      </p:sp>
      <p:pic>
        <p:nvPicPr>
          <p:cNvPr id="2048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1295400"/>
            <a:ext cx="7706577" cy="48327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879004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Vernam</a:t>
            </a:r>
            <a:r>
              <a:rPr lang="en-US" dirty="0"/>
              <a:t> Cipher Decrypt </a:t>
            </a:r>
          </a:p>
        </p:txBody>
      </p:sp>
      <p:sp>
        <p:nvSpPr>
          <p:cNvPr id="3" name="Slide Number Placeholder 2"/>
          <p:cNvSpPr>
            <a:spLocks noGrp="1"/>
          </p:cNvSpPr>
          <p:nvPr>
            <p:ph type="sldNum" sz="quarter" idx="12"/>
          </p:nvPr>
        </p:nvSpPr>
        <p:spPr/>
        <p:txBody>
          <a:bodyPr/>
          <a:lstStyle/>
          <a:p>
            <a:fld id="{8CF8FCBB-FDFB-41D9-A113-53680E9C6E1A}" type="slidenum">
              <a:rPr lang="en-US" smtClean="0"/>
              <a:t>28</a:t>
            </a:fld>
            <a:endParaRPr lang="en-US"/>
          </a:p>
        </p:txBody>
      </p:sp>
      <p:sp>
        <p:nvSpPr>
          <p:cNvPr id="4" name="Content Placeholder 3"/>
          <p:cNvSpPr>
            <a:spLocks noGrp="1"/>
          </p:cNvSpPr>
          <p:nvPr>
            <p:ph sz="quarter" idx="1"/>
          </p:nvPr>
        </p:nvSpPr>
        <p:spPr/>
        <p:txBody>
          <a:bodyPr/>
          <a:lstStyle/>
          <a:p>
            <a:endParaRPr lang="en-US"/>
          </a:p>
        </p:txBody>
      </p:sp>
      <p:pic>
        <p:nvPicPr>
          <p:cNvPr id="2150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306" y="1295400"/>
            <a:ext cx="7698694" cy="47905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248146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a:t>
            </a:r>
          </a:p>
        </p:txBody>
      </p:sp>
      <p:sp>
        <p:nvSpPr>
          <p:cNvPr id="3" name="Slide Number Placeholder 2"/>
          <p:cNvSpPr>
            <a:spLocks noGrp="1"/>
          </p:cNvSpPr>
          <p:nvPr>
            <p:ph type="sldNum" sz="quarter" idx="12"/>
          </p:nvPr>
        </p:nvSpPr>
        <p:spPr/>
        <p:txBody>
          <a:bodyPr/>
          <a:lstStyle/>
          <a:p>
            <a:fld id="{8CF8FCBB-FDFB-41D9-A113-53680E9C6E1A}" type="slidenum">
              <a:rPr lang="en-US" smtClean="0"/>
              <a:t>29</a:t>
            </a:fld>
            <a:endParaRPr lang="en-US"/>
          </a:p>
        </p:txBody>
      </p:sp>
      <p:sp>
        <p:nvSpPr>
          <p:cNvPr id="4" name="Content Placeholder 3"/>
          <p:cNvSpPr>
            <a:spLocks noGrp="1"/>
          </p:cNvSpPr>
          <p:nvPr>
            <p:ph sz="quarter" idx="1"/>
          </p:nvPr>
        </p:nvSpPr>
        <p:spPr>
          <a:xfrm>
            <a:off x="457200" y="1310640"/>
            <a:ext cx="8229600" cy="4937760"/>
          </a:xfrm>
        </p:spPr>
        <p:txBody>
          <a:bodyPr>
            <a:normAutofit/>
          </a:bodyPr>
          <a:lstStyle/>
          <a:p>
            <a:endParaRPr lang="en-US" sz="6000" dirty="0"/>
          </a:p>
          <a:p>
            <a:r>
              <a:rPr lang="en-US" sz="6000" dirty="0"/>
              <a:t>Can cryptography provide nonrepudiation?</a:t>
            </a:r>
          </a:p>
        </p:txBody>
      </p:sp>
    </p:spTree>
    <p:extLst>
      <p:ext uri="{BB962C8B-B14F-4D97-AF65-F5344CB8AC3E}">
        <p14:creationId xmlns:p14="http://schemas.microsoft.com/office/powerpoint/2010/main" val="40617287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CIA Triad</a:t>
            </a:r>
          </a:p>
        </p:txBody>
      </p:sp>
      <p:sp>
        <p:nvSpPr>
          <p:cNvPr id="3" name="Slide Number Placeholder 2"/>
          <p:cNvSpPr>
            <a:spLocks noGrp="1"/>
          </p:cNvSpPr>
          <p:nvPr>
            <p:ph type="sldNum" sz="quarter" idx="12"/>
          </p:nvPr>
        </p:nvSpPr>
        <p:spPr/>
        <p:txBody>
          <a:bodyPr/>
          <a:lstStyle/>
          <a:p>
            <a:fld id="{8CF8FCBB-FDFB-41D9-A113-53680E9C6E1A}" type="slidenum">
              <a:rPr lang="en-US" smtClean="0"/>
              <a:t>3</a:t>
            </a:fld>
            <a:endParaRPr lang="en-US"/>
          </a:p>
        </p:txBody>
      </p:sp>
      <p:sp>
        <p:nvSpPr>
          <p:cNvPr id="4" name="Content Placeholder 3"/>
          <p:cNvSpPr>
            <a:spLocks noGrp="1"/>
          </p:cNvSpPr>
          <p:nvPr>
            <p:ph sz="quarter" idx="1"/>
          </p:nvPr>
        </p:nvSpPr>
        <p:spPr>
          <a:xfrm>
            <a:off x="457200" y="1219200"/>
            <a:ext cx="8305800" cy="4937760"/>
          </a:xfrm>
        </p:spPr>
        <p:txBody>
          <a:bodyPr>
            <a:normAutofit/>
          </a:bodyPr>
          <a:lstStyle/>
          <a:p>
            <a:r>
              <a:rPr lang="en-US" dirty="0"/>
              <a:t>STRIDE</a:t>
            </a:r>
          </a:p>
          <a:p>
            <a:pPr lvl="1"/>
            <a:r>
              <a:rPr lang="en-US" dirty="0"/>
              <a:t>Model for identifying computer security threats developed by </a:t>
            </a:r>
            <a:r>
              <a:rPr lang="en-US" dirty="0" err="1"/>
              <a:t>Praerit</a:t>
            </a:r>
            <a:r>
              <a:rPr lang="en-US" dirty="0"/>
              <a:t> </a:t>
            </a:r>
            <a:r>
              <a:rPr lang="en-US" dirty="0" err="1"/>
              <a:t>Garg</a:t>
            </a:r>
            <a:r>
              <a:rPr lang="en-US" dirty="0"/>
              <a:t> and Loren </a:t>
            </a:r>
            <a:r>
              <a:rPr lang="en-US" dirty="0" err="1"/>
              <a:t>Kohnfelder</a:t>
            </a:r>
            <a:r>
              <a:rPr lang="en-US" dirty="0"/>
              <a:t> at Microsoft.</a:t>
            </a:r>
          </a:p>
          <a:p>
            <a:endParaRPr lang="en-US" dirty="0"/>
          </a:p>
          <a:p>
            <a:endParaRPr lang="en-US" dirty="0"/>
          </a:p>
          <a:p>
            <a:endParaRPr lang="en-US" dirty="0"/>
          </a:p>
          <a:p>
            <a:endParaRPr lang="en-US" dirty="0"/>
          </a:p>
          <a:p>
            <a:r>
              <a:rPr lang="en-US" dirty="0"/>
              <a:t>DREAD</a:t>
            </a:r>
          </a:p>
          <a:p>
            <a:r>
              <a:rPr lang="en-US" dirty="0"/>
              <a:t>MITRE ATT&amp;CK</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3875" y="2590800"/>
            <a:ext cx="8096250" cy="181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748537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Implicit Deny</a:t>
            </a:r>
          </a:p>
        </p:txBody>
      </p:sp>
      <p:sp>
        <p:nvSpPr>
          <p:cNvPr id="3" name="Slide Number Placeholder 2"/>
          <p:cNvSpPr>
            <a:spLocks noGrp="1"/>
          </p:cNvSpPr>
          <p:nvPr>
            <p:ph type="sldNum" sz="quarter" idx="12"/>
          </p:nvPr>
        </p:nvSpPr>
        <p:spPr/>
        <p:txBody>
          <a:bodyPr/>
          <a:lstStyle/>
          <a:p>
            <a:fld id="{8CF8FCBB-FDFB-41D9-A113-53680E9C6E1A}" type="slidenum">
              <a:rPr lang="en-US" smtClean="0"/>
              <a:t>30</a:t>
            </a:fld>
            <a:endParaRPr lang="en-US"/>
          </a:p>
        </p:txBody>
      </p:sp>
      <p:sp>
        <p:nvSpPr>
          <p:cNvPr id="4" name="Content Placeholder 3"/>
          <p:cNvSpPr>
            <a:spLocks noGrp="1"/>
          </p:cNvSpPr>
          <p:nvPr>
            <p:ph sz="quarter" idx="1"/>
          </p:nvPr>
        </p:nvSpPr>
        <p:spPr/>
        <p:txBody>
          <a:bodyPr/>
          <a:lstStyle/>
          <a:p>
            <a:r>
              <a:rPr lang="en-US" dirty="0"/>
              <a:t>Indicates that unless something is explicitly allowed, it is denied</a:t>
            </a:r>
          </a:p>
          <a:p>
            <a:pPr lvl="1"/>
            <a:r>
              <a:rPr lang="en-US" dirty="0"/>
              <a:t>Implemented with Access Control Lists (ACLs)</a:t>
            </a:r>
          </a:p>
          <a:p>
            <a:r>
              <a:rPr lang="en-US" dirty="0"/>
              <a:t>Example</a:t>
            </a:r>
          </a:p>
          <a:p>
            <a:pPr lvl="1"/>
            <a:r>
              <a:rPr lang="en-US" dirty="0"/>
              <a:t>All internet traffic to a company’s web server is blocked, unless it is directed to a port 443 for HTTPs</a:t>
            </a:r>
          </a:p>
        </p:txBody>
      </p:sp>
      <p:pic>
        <p:nvPicPr>
          <p:cNvPr id="2253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3600" y="3988676"/>
            <a:ext cx="5289813" cy="2133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111367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Implicit Deny</a:t>
            </a:r>
          </a:p>
        </p:txBody>
      </p:sp>
      <p:sp>
        <p:nvSpPr>
          <p:cNvPr id="3" name="Slide Number Placeholder 2"/>
          <p:cNvSpPr>
            <a:spLocks noGrp="1"/>
          </p:cNvSpPr>
          <p:nvPr>
            <p:ph type="sldNum" sz="quarter" idx="12"/>
          </p:nvPr>
        </p:nvSpPr>
        <p:spPr/>
        <p:txBody>
          <a:bodyPr/>
          <a:lstStyle/>
          <a:p>
            <a:fld id="{8CF8FCBB-FDFB-41D9-A113-53680E9C6E1A}" type="slidenum">
              <a:rPr lang="en-US" smtClean="0"/>
              <a:t>31</a:t>
            </a:fld>
            <a:endParaRPr lang="en-US"/>
          </a:p>
        </p:txBody>
      </p:sp>
      <p:sp>
        <p:nvSpPr>
          <p:cNvPr id="4" name="Content Placeholder 3"/>
          <p:cNvSpPr>
            <a:spLocks noGrp="1"/>
          </p:cNvSpPr>
          <p:nvPr>
            <p:ph sz="quarter" idx="1"/>
          </p:nvPr>
        </p:nvSpPr>
        <p:spPr/>
        <p:txBody>
          <a:bodyPr/>
          <a:lstStyle/>
          <a:p>
            <a:endParaRPr lang="en-US"/>
          </a:p>
        </p:txBody>
      </p:sp>
      <p:pic>
        <p:nvPicPr>
          <p:cNvPr id="2355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166813"/>
            <a:ext cx="7620000" cy="457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810395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Implicit Deny</a:t>
            </a:r>
          </a:p>
        </p:txBody>
      </p:sp>
      <p:sp>
        <p:nvSpPr>
          <p:cNvPr id="3" name="Slide Number Placeholder 2"/>
          <p:cNvSpPr>
            <a:spLocks noGrp="1"/>
          </p:cNvSpPr>
          <p:nvPr>
            <p:ph type="sldNum" sz="quarter" idx="12"/>
          </p:nvPr>
        </p:nvSpPr>
        <p:spPr/>
        <p:txBody>
          <a:bodyPr/>
          <a:lstStyle/>
          <a:p>
            <a:fld id="{8CF8FCBB-FDFB-41D9-A113-53680E9C6E1A}" type="slidenum">
              <a:rPr lang="en-US" smtClean="0"/>
              <a:t>32</a:t>
            </a:fld>
            <a:endParaRPr lang="en-US" dirty="0"/>
          </a:p>
        </p:txBody>
      </p:sp>
      <p:sp>
        <p:nvSpPr>
          <p:cNvPr id="4" name="Content Placeholder 3"/>
          <p:cNvSpPr>
            <a:spLocks noGrp="1"/>
          </p:cNvSpPr>
          <p:nvPr>
            <p:ph sz="quarter" idx="1"/>
          </p:nvPr>
        </p:nvSpPr>
        <p:spPr/>
        <p:txBody>
          <a:bodyPr/>
          <a:lstStyle/>
          <a:p>
            <a:endParaRPr lang="en-US"/>
          </a:p>
        </p:txBody>
      </p:sp>
      <p:pic>
        <p:nvPicPr>
          <p:cNvPr id="2457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275" y="1752600"/>
            <a:ext cx="8258224" cy="381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955302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Difference between Implicit Deny and ACL?</a:t>
            </a:r>
          </a:p>
        </p:txBody>
      </p:sp>
      <p:sp>
        <p:nvSpPr>
          <p:cNvPr id="3" name="Slide Number Placeholder 2"/>
          <p:cNvSpPr>
            <a:spLocks noGrp="1"/>
          </p:cNvSpPr>
          <p:nvPr>
            <p:ph type="sldNum" sz="quarter" idx="12"/>
          </p:nvPr>
        </p:nvSpPr>
        <p:spPr/>
        <p:txBody>
          <a:bodyPr/>
          <a:lstStyle/>
          <a:p>
            <a:fld id="{8CF8FCBB-FDFB-41D9-A113-53680E9C6E1A}" type="slidenum">
              <a:rPr lang="en-US" smtClean="0"/>
              <a:t>33</a:t>
            </a:fld>
            <a:endParaRPr lang="en-US"/>
          </a:p>
        </p:txBody>
      </p:sp>
      <p:sp>
        <p:nvSpPr>
          <p:cNvPr id="4" name="Content Placeholder 3"/>
          <p:cNvSpPr>
            <a:spLocks noGrp="1"/>
          </p:cNvSpPr>
          <p:nvPr>
            <p:ph sz="quarter" idx="1"/>
          </p:nvPr>
        </p:nvSpPr>
        <p:spPr/>
        <p:txBody>
          <a:bodyPr>
            <a:normAutofit fontScale="92500"/>
          </a:bodyPr>
          <a:lstStyle/>
          <a:p>
            <a:r>
              <a:rPr lang="en-US" dirty="0"/>
              <a:t>The ACL is the entire list of rules. </a:t>
            </a:r>
          </a:p>
          <a:p>
            <a:r>
              <a:rPr lang="en-US" dirty="0"/>
              <a:t>The Implicit Deny is just one rule in the ACL that blocks all traffic that is not explicitly allowed. </a:t>
            </a:r>
          </a:p>
          <a:p>
            <a:r>
              <a:rPr lang="en-US" dirty="0"/>
              <a:t>If your firewall rules looked like this: Action\_\_\_\_\_\_Source\_\_\_\_Destination\_\_\_\_\_\_Port Allow\_\_\_\_\_\_\_192.168.0.0/16_\_\*\_\_\_\_\_\_\_\_\_80 Allow\_\_\_\_\_\_\_192.168.0.0/16\_\_\*\_\ \ \_\_\_\_\_\_443 Deny\_\_\_\_\_\_\_\_\*\_\_\_\_\_\_\_\_\*\_\_\_\_\_\_\_\_\*</a:t>
            </a:r>
          </a:p>
          <a:p>
            <a:r>
              <a:rPr lang="en-US" dirty="0"/>
              <a:t>The entire list would be called the ACL. Each individual rule is called an Access Control Entry or ACE. The last rule is the Implicit Deny. </a:t>
            </a:r>
          </a:p>
        </p:txBody>
      </p:sp>
    </p:spTree>
    <p:extLst>
      <p:ext uri="{BB962C8B-B14F-4D97-AF65-F5344CB8AC3E}">
        <p14:creationId xmlns:p14="http://schemas.microsoft.com/office/powerpoint/2010/main" val="1825234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Legal &amp; Regulatory Issues and Compliance</a:t>
            </a:r>
          </a:p>
        </p:txBody>
      </p:sp>
      <p:sp>
        <p:nvSpPr>
          <p:cNvPr id="3" name="Slide Number Placeholder 2"/>
          <p:cNvSpPr>
            <a:spLocks noGrp="1"/>
          </p:cNvSpPr>
          <p:nvPr>
            <p:ph type="sldNum" sz="quarter" idx="12"/>
          </p:nvPr>
        </p:nvSpPr>
        <p:spPr/>
        <p:txBody>
          <a:bodyPr/>
          <a:lstStyle/>
          <a:p>
            <a:fld id="{8CF8FCBB-FDFB-41D9-A113-53680E9C6E1A}" type="slidenum">
              <a:rPr lang="en-US" smtClean="0"/>
              <a:t>34</a:t>
            </a:fld>
            <a:endParaRPr lang="en-US"/>
          </a:p>
        </p:txBody>
      </p:sp>
      <p:sp>
        <p:nvSpPr>
          <p:cNvPr id="4" name="Content Placeholder 3"/>
          <p:cNvSpPr>
            <a:spLocks noGrp="1"/>
          </p:cNvSpPr>
          <p:nvPr>
            <p:ph sz="quarter" idx="1"/>
          </p:nvPr>
        </p:nvSpPr>
        <p:spPr/>
        <p:txBody>
          <a:bodyPr>
            <a:normAutofit fontScale="92500" lnSpcReduction="20000"/>
          </a:bodyPr>
          <a:lstStyle/>
          <a:p>
            <a:r>
              <a:rPr lang="en-US" dirty="0"/>
              <a:t>Ignorance of a law is </a:t>
            </a:r>
            <a:r>
              <a:rPr lang="en-US" dirty="0">
                <a:solidFill>
                  <a:srgbClr val="FF0000"/>
                </a:solidFill>
              </a:rPr>
              <a:t>not</a:t>
            </a:r>
            <a:r>
              <a:rPr lang="en-US" dirty="0"/>
              <a:t> a valid excuse</a:t>
            </a:r>
          </a:p>
          <a:p>
            <a:r>
              <a:rPr lang="en-US" dirty="0"/>
              <a:t>If you’re  not in compliance, you could be held legally liable for your actions </a:t>
            </a:r>
          </a:p>
          <a:p>
            <a:r>
              <a:rPr lang="en-US" dirty="0"/>
              <a:t>Must be able to understand what laws and regulations within your industry that you must comply with.</a:t>
            </a:r>
          </a:p>
          <a:p>
            <a:r>
              <a:rPr lang="en-US" dirty="0"/>
              <a:t>USA</a:t>
            </a:r>
          </a:p>
          <a:p>
            <a:pPr lvl="1"/>
            <a:r>
              <a:rPr lang="en-US" dirty="0"/>
              <a:t>Information Security Management</a:t>
            </a:r>
          </a:p>
          <a:p>
            <a:pPr lvl="2"/>
            <a:r>
              <a:rPr lang="en-US" dirty="0"/>
              <a:t>FISMA</a:t>
            </a:r>
          </a:p>
          <a:p>
            <a:pPr lvl="1"/>
            <a:r>
              <a:rPr lang="en-US" dirty="0"/>
              <a:t>Health, Doctor, Dentist</a:t>
            </a:r>
          </a:p>
          <a:p>
            <a:pPr lvl="2"/>
            <a:r>
              <a:rPr lang="en-US" dirty="0"/>
              <a:t>HIPPA</a:t>
            </a:r>
          </a:p>
          <a:p>
            <a:pPr lvl="1"/>
            <a:r>
              <a:rPr lang="en-US" dirty="0"/>
              <a:t>Financial Organization</a:t>
            </a:r>
          </a:p>
          <a:p>
            <a:pPr lvl="2"/>
            <a:r>
              <a:rPr lang="en-US" dirty="0"/>
              <a:t>Gramm-Leach-</a:t>
            </a:r>
            <a:r>
              <a:rPr lang="en-US" dirty="0" err="1"/>
              <a:t>Biley</a:t>
            </a:r>
            <a:r>
              <a:rPr lang="en-US" dirty="0"/>
              <a:t> Act</a:t>
            </a:r>
          </a:p>
          <a:p>
            <a:pPr lvl="1"/>
            <a:r>
              <a:rPr lang="en-US" dirty="0"/>
              <a:t>Payment Card Industry – Standard</a:t>
            </a:r>
          </a:p>
          <a:p>
            <a:pPr lvl="2"/>
            <a:r>
              <a:rPr lang="en-US" dirty="0"/>
              <a:t>PCI-DSS</a:t>
            </a:r>
          </a:p>
          <a:p>
            <a:pPr lvl="2"/>
            <a:endParaRPr lang="en-US" dirty="0"/>
          </a:p>
          <a:p>
            <a:pPr lvl="1"/>
            <a:endParaRPr lang="en-US" dirty="0"/>
          </a:p>
        </p:txBody>
      </p:sp>
    </p:spTree>
    <p:extLst>
      <p:ext uri="{BB962C8B-B14F-4D97-AF65-F5344CB8AC3E}">
        <p14:creationId xmlns:p14="http://schemas.microsoft.com/office/powerpoint/2010/main" val="7419764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Due Care and Due Diligence</a:t>
            </a:r>
          </a:p>
        </p:txBody>
      </p:sp>
      <p:sp>
        <p:nvSpPr>
          <p:cNvPr id="3" name="Slide Number Placeholder 2"/>
          <p:cNvSpPr>
            <a:spLocks noGrp="1"/>
          </p:cNvSpPr>
          <p:nvPr>
            <p:ph type="sldNum" sz="quarter" idx="12"/>
          </p:nvPr>
        </p:nvSpPr>
        <p:spPr/>
        <p:txBody>
          <a:bodyPr/>
          <a:lstStyle/>
          <a:p>
            <a:fld id="{8CF8FCBB-FDFB-41D9-A113-53680E9C6E1A}" type="slidenum">
              <a:rPr lang="en-US" smtClean="0"/>
              <a:t>35</a:t>
            </a:fld>
            <a:endParaRPr lang="en-US"/>
          </a:p>
        </p:txBody>
      </p:sp>
      <p:sp>
        <p:nvSpPr>
          <p:cNvPr id="4" name="Content Placeholder 3"/>
          <p:cNvSpPr>
            <a:spLocks noGrp="1"/>
          </p:cNvSpPr>
          <p:nvPr>
            <p:ph sz="quarter" idx="1"/>
          </p:nvPr>
        </p:nvSpPr>
        <p:spPr/>
        <p:txBody>
          <a:bodyPr>
            <a:normAutofit fontScale="92500" lnSpcReduction="20000"/>
          </a:bodyPr>
          <a:lstStyle/>
          <a:p>
            <a:r>
              <a:rPr lang="en-US" dirty="0"/>
              <a:t>Due Care</a:t>
            </a:r>
          </a:p>
          <a:p>
            <a:pPr lvl="1"/>
            <a:r>
              <a:rPr lang="en-US" dirty="0"/>
              <a:t>Prudent man rule</a:t>
            </a:r>
          </a:p>
          <a:p>
            <a:pPr lvl="2"/>
            <a:r>
              <a:rPr lang="en-US" dirty="0"/>
              <a:t>Legal principle that restricts the investment choices of a person managing assets in behalf of another person or people</a:t>
            </a:r>
          </a:p>
          <a:p>
            <a:pPr lvl="1"/>
            <a:r>
              <a:rPr lang="en-US" dirty="0"/>
              <a:t>Doing what any responsible person would do</a:t>
            </a:r>
          </a:p>
          <a:p>
            <a:pPr lvl="1"/>
            <a:r>
              <a:rPr lang="en-US" dirty="0"/>
              <a:t>Implementing a security measure to mitigate against certain risks</a:t>
            </a:r>
          </a:p>
          <a:p>
            <a:r>
              <a:rPr lang="en-US" dirty="0"/>
              <a:t>Due Diligence</a:t>
            </a:r>
          </a:p>
          <a:p>
            <a:pPr lvl="1"/>
            <a:r>
              <a:rPr lang="en-US" dirty="0"/>
              <a:t>Essentially the management of due care</a:t>
            </a:r>
          </a:p>
          <a:p>
            <a:pPr lvl="1"/>
            <a:r>
              <a:rPr lang="en-US" dirty="0"/>
              <a:t>Ensuring the implemented security measure was done correctly</a:t>
            </a:r>
          </a:p>
          <a:p>
            <a:r>
              <a:rPr lang="en-US" dirty="0"/>
              <a:t>Gross Negligence</a:t>
            </a:r>
          </a:p>
          <a:p>
            <a:pPr lvl="1"/>
            <a:r>
              <a:rPr lang="en-US" dirty="0"/>
              <a:t>Opposite of due care</a:t>
            </a:r>
          </a:p>
          <a:p>
            <a:pPr lvl="1"/>
            <a:r>
              <a:rPr lang="en-US" dirty="0"/>
              <a:t>Not doing what a prudent man would do, you suffer negative loss</a:t>
            </a:r>
          </a:p>
          <a:p>
            <a:pPr lvl="1"/>
            <a:r>
              <a:rPr lang="en-US" dirty="0"/>
              <a:t>Could be held legally liable</a:t>
            </a:r>
          </a:p>
          <a:p>
            <a:pPr lvl="1"/>
            <a:r>
              <a:rPr lang="en-US" dirty="0"/>
              <a:t>Acted with gross negligence</a:t>
            </a:r>
          </a:p>
        </p:txBody>
      </p:sp>
    </p:spTree>
    <p:extLst>
      <p:ext uri="{BB962C8B-B14F-4D97-AF65-F5344CB8AC3E}">
        <p14:creationId xmlns:p14="http://schemas.microsoft.com/office/powerpoint/2010/main" val="245186329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Due Care and Due Diligence</a:t>
            </a:r>
          </a:p>
        </p:txBody>
      </p:sp>
      <p:sp>
        <p:nvSpPr>
          <p:cNvPr id="3" name="Slide Number Placeholder 2"/>
          <p:cNvSpPr>
            <a:spLocks noGrp="1"/>
          </p:cNvSpPr>
          <p:nvPr>
            <p:ph type="sldNum" sz="quarter" idx="12"/>
          </p:nvPr>
        </p:nvSpPr>
        <p:spPr/>
        <p:txBody>
          <a:bodyPr/>
          <a:lstStyle/>
          <a:p>
            <a:fld id="{8CF8FCBB-FDFB-41D9-A113-53680E9C6E1A}" type="slidenum">
              <a:rPr lang="en-US" smtClean="0"/>
              <a:t>36</a:t>
            </a:fld>
            <a:endParaRPr lang="en-US"/>
          </a:p>
        </p:txBody>
      </p:sp>
      <p:sp>
        <p:nvSpPr>
          <p:cNvPr id="4" name="Content Placeholder 3"/>
          <p:cNvSpPr>
            <a:spLocks noGrp="1"/>
          </p:cNvSpPr>
          <p:nvPr>
            <p:ph sz="quarter" idx="1"/>
          </p:nvPr>
        </p:nvSpPr>
        <p:spPr/>
        <p:txBody>
          <a:bodyPr/>
          <a:lstStyle/>
          <a:p>
            <a:endParaRPr lang="en-US"/>
          </a:p>
        </p:txBody>
      </p:sp>
      <p:pic>
        <p:nvPicPr>
          <p:cNvPr id="25605" name="Picture 5" descr="2020-operationalizing-cybersecurity-planning-model-cybersecurity-procedures.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143000"/>
            <a:ext cx="8229600" cy="5140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04878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Information Security Governance</a:t>
            </a:r>
          </a:p>
        </p:txBody>
      </p:sp>
      <p:sp>
        <p:nvSpPr>
          <p:cNvPr id="3" name="Slide Number Placeholder 2"/>
          <p:cNvSpPr>
            <a:spLocks noGrp="1"/>
          </p:cNvSpPr>
          <p:nvPr>
            <p:ph type="sldNum" sz="quarter" idx="12"/>
          </p:nvPr>
        </p:nvSpPr>
        <p:spPr/>
        <p:txBody>
          <a:bodyPr/>
          <a:lstStyle/>
          <a:p>
            <a:fld id="{8CF8FCBB-FDFB-41D9-A113-53680E9C6E1A}" type="slidenum">
              <a:rPr lang="en-US" smtClean="0"/>
              <a:t>37</a:t>
            </a:fld>
            <a:endParaRPr lang="en-US"/>
          </a:p>
        </p:txBody>
      </p:sp>
      <p:sp>
        <p:nvSpPr>
          <p:cNvPr id="4" name="Content Placeholder 3"/>
          <p:cNvSpPr>
            <a:spLocks noGrp="1"/>
          </p:cNvSpPr>
          <p:nvPr>
            <p:ph sz="quarter" idx="1"/>
          </p:nvPr>
        </p:nvSpPr>
        <p:spPr/>
        <p:txBody>
          <a:bodyPr>
            <a:normAutofit fontScale="92500" lnSpcReduction="20000"/>
          </a:bodyPr>
          <a:lstStyle/>
          <a:p>
            <a:r>
              <a:rPr lang="en-US" b="1" dirty="0"/>
              <a:t>Information Security Governance </a:t>
            </a:r>
            <a:r>
              <a:rPr lang="en-US" dirty="0"/>
              <a:t>is the process of how an organization manages its information security program via policies, procedures, roles, and responsibilities.</a:t>
            </a:r>
          </a:p>
          <a:p>
            <a:r>
              <a:rPr lang="en-US" dirty="0"/>
              <a:t>It provides strategic direction for </a:t>
            </a:r>
            <a:r>
              <a:rPr lang="en-US" b="1" dirty="0"/>
              <a:t>security</a:t>
            </a:r>
            <a:r>
              <a:rPr lang="en-US" dirty="0"/>
              <a:t> activities and ensures that </a:t>
            </a:r>
            <a:r>
              <a:rPr lang="en-US" b="1" dirty="0" err="1"/>
              <a:t>cybersecurity</a:t>
            </a:r>
            <a:r>
              <a:rPr lang="en-US" dirty="0"/>
              <a:t> objectives such as effective risk management are achieved.</a:t>
            </a:r>
          </a:p>
          <a:p>
            <a:r>
              <a:rPr lang="en-US" dirty="0"/>
              <a:t>Determines </a:t>
            </a:r>
            <a:r>
              <a:rPr lang="en-US" b="1" dirty="0"/>
              <a:t>how much </a:t>
            </a:r>
            <a:r>
              <a:rPr lang="en-US" dirty="0"/>
              <a:t>security is </a:t>
            </a:r>
            <a:r>
              <a:rPr lang="en-US" b="1" dirty="0"/>
              <a:t>enough </a:t>
            </a:r>
            <a:r>
              <a:rPr lang="en-US" dirty="0"/>
              <a:t>security.</a:t>
            </a:r>
          </a:p>
          <a:p>
            <a:r>
              <a:rPr lang="en-US" b="1" dirty="0"/>
              <a:t>Senior Management </a:t>
            </a:r>
            <a:r>
              <a:rPr lang="en-US" dirty="0"/>
              <a:t>plays an essential role in information security governance because they:</a:t>
            </a:r>
          </a:p>
          <a:p>
            <a:pPr lvl="1"/>
            <a:r>
              <a:rPr lang="en-US" dirty="0"/>
              <a:t>Craft and mold the higher-level policies</a:t>
            </a:r>
          </a:p>
          <a:p>
            <a:pPr lvl="1"/>
            <a:r>
              <a:rPr lang="en-US" dirty="0"/>
              <a:t>Drive the direction of IT security based on business needs</a:t>
            </a:r>
          </a:p>
          <a:p>
            <a:pPr lvl="1"/>
            <a:r>
              <a:rPr lang="en-US" dirty="0"/>
              <a:t>Have the final say in all major decisions that impact the business</a:t>
            </a:r>
          </a:p>
          <a:p>
            <a:r>
              <a:rPr lang="en-US" dirty="0"/>
              <a:t>Effective IT security management needs to be a top-down driven approach, not bottom up.</a:t>
            </a:r>
          </a:p>
        </p:txBody>
      </p:sp>
    </p:spTree>
    <p:extLst>
      <p:ext uri="{BB962C8B-B14F-4D97-AF65-F5344CB8AC3E}">
        <p14:creationId xmlns:p14="http://schemas.microsoft.com/office/powerpoint/2010/main" val="4801358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a:t>Roadmap to create a sustainable information security program.</a:t>
            </a:r>
          </a:p>
        </p:txBody>
      </p:sp>
      <p:sp>
        <p:nvSpPr>
          <p:cNvPr id="3" name="Slide Number Placeholder 2"/>
          <p:cNvSpPr>
            <a:spLocks noGrp="1"/>
          </p:cNvSpPr>
          <p:nvPr>
            <p:ph type="sldNum" sz="quarter" idx="12"/>
          </p:nvPr>
        </p:nvSpPr>
        <p:spPr/>
        <p:txBody>
          <a:bodyPr/>
          <a:lstStyle/>
          <a:p>
            <a:fld id="{8CF8FCBB-FDFB-41D9-A113-53680E9C6E1A}" type="slidenum">
              <a:rPr lang="en-US" smtClean="0"/>
              <a:t>38</a:t>
            </a:fld>
            <a:endParaRPr lang="en-US"/>
          </a:p>
        </p:txBody>
      </p:sp>
      <p:pic>
        <p:nvPicPr>
          <p:cNvPr id="266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3963" y="1323975"/>
            <a:ext cx="6696075" cy="4924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7438399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8CF8FCBB-FDFB-41D9-A113-53680E9C6E1A}" type="slidenum">
              <a:rPr lang="en-US" smtClean="0"/>
              <a:t>39</a:t>
            </a:fld>
            <a:endParaRPr lang="en-US"/>
          </a:p>
        </p:txBody>
      </p:sp>
      <p:pic>
        <p:nvPicPr>
          <p:cNvPr id="276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3963" y="1985963"/>
            <a:ext cx="6696075" cy="288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460756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CIA Triad</a:t>
            </a:r>
          </a:p>
        </p:txBody>
      </p:sp>
      <p:sp>
        <p:nvSpPr>
          <p:cNvPr id="3" name="Slide Number Placeholder 2"/>
          <p:cNvSpPr>
            <a:spLocks noGrp="1"/>
          </p:cNvSpPr>
          <p:nvPr>
            <p:ph type="sldNum" sz="quarter" idx="12"/>
          </p:nvPr>
        </p:nvSpPr>
        <p:spPr/>
        <p:txBody>
          <a:bodyPr/>
          <a:lstStyle/>
          <a:p>
            <a:fld id="{8CF8FCBB-FDFB-41D9-A113-53680E9C6E1A}" type="slidenum">
              <a:rPr lang="en-US" smtClean="0"/>
              <a:t>4</a:t>
            </a:fld>
            <a:endParaRPr lang="en-US"/>
          </a:p>
        </p:txBody>
      </p:sp>
      <p:sp>
        <p:nvSpPr>
          <p:cNvPr id="4" name="Content Placeholder 3"/>
          <p:cNvSpPr>
            <a:spLocks noGrp="1"/>
          </p:cNvSpPr>
          <p:nvPr>
            <p:ph sz="quarter" idx="1"/>
          </p:nvPr>
        </p:nvSpPr>
        <p:spPr/>
        <p:txBody>
          <a:bodyPr/>
          <a:lstStyle/>
          <a:p>
            <a:endParaRPr lang="en-US"/>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1306174"/>
            <a:ext cx="7942383" cy="48660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8375206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8CF8FCBB-FDFB-41D9-A113-53680E9C6E1A}" type="slidenum">
              <a:rPr lang="en-US" smtClean="0"/>
              <a:t>40</a:t>
            </a:fld>
            <a:endParaRPr lang="en-US"/>
          </a:p>
        </p:txBody>
      </p:sp>
      <p:pic>
        <p:nvPicPr>
          <p:cNvPr id="286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33488" y="1157288"/>
            <a:ext cx="6677025" cy="4543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992249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8CF8FCBB-FDFB-41D9-A113-53680E9C6E1A}" type="slidenum">
              <a:rPr lang="en-US" smtClean="0"/>
              <a:t>41</a:t>
            </a:fld>
            <a:endParaRPr lang="en-US"/>
          </a:p>
        </p:txBody>
      </p:sp>
      <p:pic>
        <p:nvPicPr>
          <p:cNvPr id="296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3963" y="1457325"/>
            <a:ext cx="6696075" cy="3943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979203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8CF8FCBB-FDFB-41D9-A113-53680E9C6E1A}" type="slidenum">
              <a:rPr lang="en-US" smtClean="0"/>
              <a:t>42</a:t>
            </a:fld>
            <a:endParaRPr lang="en-US"/>
          </a:p>
        </p:txBody>
      </p:sp>
      <p:pic>
        <p:nvPicPr>
          <p:cNvPr id="307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2063" y="1447800"/>
            <a:ext cx="6619875" cy="396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838002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8CF8FCBB-FDFB-41D9-A113-53680E9C6E1A}" type="slidenum">
              <a:rPr lang="en-US" smtClean="0"/>
              <a:t>43</a:t>
            </a:fld>
            <a:endParaRPr lang="en-US"/>
          </a:p>
        </p:txBody>
      </p:sp>
      <p:pic>
        <p:nvPicPr>
          <p:cNvPr id="317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7300" y="2281238"/>
            <a:ext cx="6629400" cy="229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4131958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8CF8FCBB-FDFB-41D9-A113-53680E9C6E1A}" type="slidenum">
              <a:rPr lang="en-US" smtClean="0"/>
              <a:t>44</a:t>
            </a:fld>
            <a:endParaRPr lang="en-US"/>
          </a:p>
        </p:txBody>
      </p:sp>
      <p:pic>
        <p:nvPicPr>
          <p:cNvPr id="327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33488" y="2114550"/>
            <a:ext cx="6677025" cy="2628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9822051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8CF8FCBB-FDFB-41D9-A113-53680E9C6E1A}" type="slidenum">
              <a:rPr lang="en-US" smtClean="0"/>
              <a:t>45</a:t>
            </a:fld>
            <a:endParaRPr lang="en-US"/>
          </a:p>
        </p:txBody>
      </p:sp>
      <p:pic>
        <p:nvPicPr>
          <p:cNvPr id="337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3013" y="2309813"/>
            <a:ext cx="6657975" cy="2238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7627169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8CF8FCBB-FDFB-41D9-A113-53680E9C6E1A}" type="slidenum">
              <a:rPr lang="en-US" smtClean="0"/>
              <a:t>46</a:t>
            </a:fld>
            <a:endParaRPr lang="en-US"/>
          </a:p>
        </p:txBody>
      </p:sp>
      <p:pic>
        <p:nvPicPr>
          <p:cNvPr id="348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2490788"/>
            <a:ext cx="6705600" cy="1876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2272134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8CF8FCBB-FDFB-41D9-A113-53680E9C6E1A}" type="slidenum">
              <a:rPr lang="en-US" smtClean="0"/>
              <a:t>47</a:t>
            </a:fld>
            <a:endParaRPr lang="en-US"/>
          </a:p>
        </p:txBody>
      </p:sp>
      <p:pic>
        <p:nvPicPr>
          <p:cNvPr id="358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1738313"/>
            <a:ext cx="6705600" cy="3381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1568816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Authentication Basics</a:t>
            </a:r>
          </a:p>
        </p:txBody>
      </p:sp>
      <p:sp>
        <p:nvSpPr>
          <p:cNvPr id="2" name="Slide Number Placeholder 1"/>
          <p:cNvSpPr>
            <a:spLocks noGrp="1"/>
          </p:cNvSpPr>
          <p:nvPr>
            <p:ph type="sldNum" sz="quarter" idx="12"/>
          </p:nvPr>
        </p:nvSpPr>
        <p:spPr/>
        <p:txBody>
          <a:bodyPr/>
          <a:lstStyle/>
          <a:p>
            <a:fld id="{8CF8FCBB-FDFB-41D9-A113-53680E9C6E1A}" type="slidenum">
              <a:rPr lang="en-US" smtClean="0"/>
              <a:t>48</a:t>
            </a:fld>
            <a:endParaRPr lang="en-US"/>
          </a:p>
        </p:txBody>
      </p:sp>
      <p:sp>
        <p:nvSpPr>
          <p:cNvPr id="4" name="Content Placeholder 3"/>
          <p:cNvSpPr>
            <a:spLocks noGrp="1"/>
          </p:cNvSpPr>
          <p:nvPr>
            <p:ph sz="quarter" idx="1"/>
          </p:nvPr>
        </p:nvSpPr>
        <p:spPr/>
        <p:txBody>
          <a:bodyPr>
            <a:normAutofit lnSpcReduction="10000"/>
          </a:bodyPr>
          <a:lstStyle/>
          <a:p>
            <a:r>
              <a:rPr lang="en-US" dirty="0"/>
              <a:t>Authentication is used to prove identity by using some type of credential that is previously known by the authenticator.</a:t>
            </a:r>
          </a:p>
          <a:p>
            <a:pPr lvl="1"/>
            <a:r>
              <a:rPr lang="en-US" b="1" dirty="0"/>
              <a:t>Common Example</a:t>
            </a:r>
            <a:r>
              <a:rPr lang="en-US" dirty="0"/>
              <a:t>: Username &amp; Password</a:t>
            </a:r>
          </a:p>
          <a:p>
            <a:r>
              <a:rPr lang="en-US" dirty="0"/>
              <a:t>Can be used to prove the identity of:</a:t>
            </a:r>
          </a:p>
          <a:p>
            <a:pPr lvl="1"/>
            <a:r>
              <a:rPr lang="en-US" dirty="0"/>
              <a:t>A User</a:t>
            </a:r>
          </a:p>
          <a:p>
            <a:pPr lvl="1"/>
            <a:r>
              <a:rPr lang="en-US" dirty="0"/>
              <a:t>A Service or Process Running on a Computer or Server</a:t>
            </a:r>
          </a:p>
          <a:p>
            <a:pPr lvl="1"/>
            <a:r>
              <a:rPr lang="en-US" dirty="0"/>
              <a:t>A Workstation or Server Itself</a:t>
            </a:r>
          </a:p>
          <a:p>
            <a:pPr lvl="1"/>
            <a:r>
              <a:rPr lang="en-US" dirty="0"/>
              <a:t>A Network Device</a:t>
            </a:r>
          </a:p>
          <a:p>
            <a:r>
              <a:rPr lang="en-US" dirty="0"/>
              <a:t>In IT security, we need to authenticate more than just the people accessing the network and IT systems</a:t>
            </a:r>
          </a:p>
          <a:p>
            <a:r>
              <a:rPr lang="en-US" dirty="0"/>
              <a:t>We want to authenticate everything! </a:t>
            </a:r>
          </a:p>
        </p:txBody>
      </p:sp>
      <p:sp>
        <p:nvSpPr>
          <p:cNvPr id="5" name="Rounded Rectangle 4"/>
          <p:cNvSpPr/>
          <p:nvPr/>
        </p:nvSpPr>
        <p:spPr>
          <a:xfrm>
            <a:off x="1600200" y="2743200"/>
            <a:ext cx="6400800" cy="1676400"/>
          </a:xfrm>
          <a:prstGeom prst="round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rgbClr val="002060"/>
                </a:solidFill>
              </a:rPr>
              <a:t>Core Aspect of IT Management</a:t>
            </a:r>
          </a:p>
          <a:p>
            <a:pPr algn="ctr"/>
            <a:r>
              <a:rPr lang="en-US" sz="2800" dirty="0">
                <a:solidFill>
                  <a:srgbClr val="002060"/>
                </a:solidFill>
              </a:rPr>
              <a:t>People, Processes &amp; Technology</a:t>
            </a:r>
          </a:p>
        </p:txBody>
      </p:sp>
    </p:spTree>
    <p:extLst>
      <p:ext uri="{BB962C8B-B14F-4D97-AF65-F5344CB8AC3E}">
        <p14:creationId xmlns:p14="http://schemas.microsoft.com/office/powerpoint/2010/main" val="889882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Three Factors of Authentication</a:t>
            </a:r>
          </a:p>
        </p:txBody>
      </p:sp>
      <p:sp>
        <p:nvSpPr>
          <p:cNvPr id="3" name="Slide Number Placeholder 2"/>
          <p:cNvSpPr>
            <a:spLocks noGrp="1"/>
          </p:cNvSpPr>
          <p:nvPr>
            <p:ph type="sldNum" sz="quarter" idx="12"/>
          </p:nvPr>
        </p:nvSpPr>
        <p:spPr/>
        <p:txBody>
          <a:bodyPr/>
          <a:lstStyle/>
          <a:p>
            <a:fld id="{8CF8FCBB-FDFB-41D9-A113-53680E9C6E1A}" type="slidenum">
              <a:rPr lang="en-US" smtClean="0"/>
              <a:t>49</a:t>
            </a:fld>
            <a:endParaRPr lang="en-US"/>
          </a:p>
        </p:txBody>
      </p:sp>
      <p:sp>
        <p:nvSpPr>
          <p:cNvPr id="4" name="Content Placeholder 3"/>
          <p:cNvSpPr>
            <a:spLocks noGrp="1"/>
          </p:cNvSpPr>
          <p:nvPr>
            <p:ph sz="quarter" idx="1"/>
          </p:nvPr>
        </p:nvSpPr>
        <p:spPr/>
        <p:txBody>
          <a:bodyPr/>
          <a:lstStyle/>
          <a:p>
            <a:r>
              <a:rPr lang="en-US" dirty="0"/>
              <a:t>Something You Know</a:t>
            </a:r>
          </a:p>
          <a:p>
            <a:pPr lvl="1"/>
            <a:r>
              <a:rPr lang="en-US" dirty="0"/>
              <a:t>Password</a:t>
            </a:r>
          </a:p>
          <a:p>
            <a:pPr lvl="1"/>
            <a:r>
              <a:rPr lang="en-US" dirty="0"/>
              <a:t>PIN</a:t>
            </a:r>
          </a:p>
          <a:p>
            <a:r>
              <a:rPr lang="en-US" dirty="0"/>
              <a:t>Something You Have</a:t>
            </a:r>
          </a:p>
          <a:p>
            <a:pPr lvl="1"/>
            <a:r>
              <a:rPr lang="en-US" dirty="0"/>
              <a:t>Smart Card</a:t>
            </a:r>
          </a:p>
          <a:p>
            <a:pPr lvl="1"/>
            <a:r>
              <a:rPr lang="en-US" dirty="0"/>
              <a:t>RSA Token</a:t>
            </a:r>
          </a:p>
          <a:p>
            <a:r>
              <a:rPr lang="en-US" dirty="0"/>
              <a:t>Something You Are</a:t>
            </a:r>
          </a:p>
          <a:p>
            <a:pPr lvl="1"/>
            <a:r>
              <a:rPr lang="en-US" dirty="0"/>
              <a:t>Biometrics</a:t>
            </a:r>
          </a:p>
        </p:txBody>
      </p:sp>
      <p:pic>
        <p:nvPicPr>
          <p:cNvPr id="368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19600" y="2057400"/>
            <a:ext cx="4181475" cy="3638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768773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CIA Triad</a:t>
            </a:r>
          </a:p>
        </p:txBody>
      </p:sp>
      <p:sp>
        <p:nvSpPr>
          <p:cNvPr id="3" name="Slide Number Placeholder 2"/>
          <p:cNvSpPr>
            <a:spLocks noGrp="1"/>
          </p:cNvSpPr>
          <p:nvPr>
            <p:ph type="sldNum" sz="quarter" idx="12"/>
          </p:nvPr>
        </p:nvSpPr>
        <p:spPr/>
        <p:txBody>
          <a:bodyPr/>
          <a:lstStyle/>
          <a:p>
            <a:fld id="{8CF8FCBB-FDFB-41D9-A113-53680E9C6E1A}" type="slidenum">
              <a:rPr lang="en-US" smtClean="0"/>
              <a:t>5</a:t>
            </a:fld>
            <a:endParaRPr lang="en-US"/>
          </a:p>
        </p:txBody>
      </p:sp>
      <p:sp>
        <p:nvSpPr>
          <p:cNvPr id="4" name="Content Placeholder 3"/>
          <p:cNvSpPr>
            <a:spLocks noGrp="1"/>
          </p:cNvSpPr>
          <p:nvPr>
            <p:ph sz="quarter" idx="1"/>
          </p:nvPr>
        </p:nvSpPr>
        <p:spPr/>
        <p:txBody>
          <a:bodyPr/>
          <a:lstStyle/>
          <a:p>
            <a:endParaRPr lang="en-US"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2209800"/>
            <a:ext cx="6625560" cy="27860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0684219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Two-Factor Authentication</a:t>
            </a:r>
          </a:p>
        </p:txBody>
      </p:sp>
      <p:sp>
        <p:nvSpPr>
          <p:cNvPr id="3" name="Slide Number Placeholder 2"/>
          <p:cNvSpPr>
            <a:spLocks noGrp="1"/>
          </p:cNvSpPr>
          <p:nvPr>
            <p:ph type="sldNum" sz="quarter" idx="12"/>
          </p:nvPr>
        </p:nvSpPr>
        <p:spPr/>
        <p:txBody>
          <a:bodyPr/>
          <a:lstStyle/>
          <a:p>
            <a:fld id="{8CF8FCBB-FDFB-41D9-A113-53680E9C6E1A}" type="slidenum">
              <a:rPr lang="en-US" smtClean="0"/>
              <a:t>50</a:t>
            </a:fld>
            <a:endParaRPr lang="en-US"/>
          </a:p>
        </p:txBody>
      </p:sp>
      <p:sp>
        <p:nvSpPr>
          <p:cNvPr id="4" name="Content Placeholder 3"/>
          <p:cNvSpPr>
            <a:spLocks noGrp="1"/>
          </p:cNvSpPr>
          <p:nvPr>
            <p:ph sz="quarter" idx="1"/>
          </p:nvPr>
        </p:nvSpPr>
        <p:spPr/>
        <p:txBody>
          <a:bodyPr/>
          <a:lstStyle/>
          <a:p>
            <a:r>
              <a:rPr lang="en-US" dirty="0"/>
              <a:t>Common Practice to Increase Security</a:t>
            </a:r>
          </a:p>
          <a:p>
            <a:r>
              <a:rPr lang="en-US" dirty="0"/>
              <a:t>Uses a combination of two of the three factors of authentication</a:t>
            </a:r>
          </a:p>
          <a:p>
            <a:pPr lvl="1"/>
            <a:r>
              <a:rPr lang="en-US" dirty="0"/>
              <a:t>Something You Have</a:t>
            </a:r>
          </a:p>
          <a:p>
            <a:pPr lvl="1"/>
            <a:r>
              <a:rPr lang="en-US" dirty="0"/>
              <a:t>Something You Know</a:t>
            </a:r>
          </a:p>
          <a:p>
            <a:pPr lvl="1"/>
            <a:r>
              <a:rPr lang="en-US" dirty="0"/>
              <a:t>Something You Are</a:t>
            </a:r>
          </a:p>
          <a:p>
            <a:r>
              <a:rPr lang="en-US" dirty="0"/>
              <a:t>Examples:</a:t>
            </a:r>
          </a:p>
          <a:p>
            <a:pPr lvl="1"/>
            <a:r>
              <a:rPr lang="en-US" dirty="0"/>
              <a:t>Banks: ATM Card &amp; PIN</a:t>
            </a:r>
          </a:p>
          <a:p>
            <a:pPr lvl="1"/>
            <a:r>
              <a:rPr lang="en-US" dirty="0"/>
              <a:t>Gym Access: Biometrics Palm Scan &amp; ID Card</a:t>
            </a:r>
          </a:p>
          <a:p>
            <a:pPr lvl="1"/>
            <a:r>
              <a:rPr lang="en-US" dirty="0"/>
              <a:t>Work ID Badges: </a:t>
            </a:r>
            <a:r>
              <a:rPr lang="en-US" dirty="0" err="1"/>
              <a:t>SmartID</a:t>
            </a:r>
            <a:r>
              <a:rPr lang="en-US" dirty="0"/>
              <a:t> Card &amp; PIN Number</a:t>
            </a:r>
          </a:p>
        </p:txBody>
      </p:sp>
    </p:spTree>
    <p:extLst>
      <p:ext uri="{BB962C8B-B14F-4D97-AF65-F5344CB8AC3E}">
        <p14:creationId xmlns:p14="http://schemas.microsoft.com/office/powerpoint/2010/main" val="244382537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Identity Proofing</a:t>
            </a:r>
          </a:p>
        </p:txBody>
      </p:sp>
      <p:sp>
        <p:nvSpPr>
          <p:cNvPr id="3" name="Slide Number Placeholder 2"/>
          <p:cNvSpPr>
            <a:spLocks noGrp="1"/>
          </p:cNvSpPr>
          <p:nvPr>
            <p:ph type="sldNum" sz="quarter" idx="12"/>
          </p:nvPr>
        </p:nvSpPr>
        <p:spPr/>
        <p:txBody>
          <a:bodyPr/>
          <a:lstStyle/>
          <a:p>
            <a:fld id="{8CF8FCBB-FDFB-41D9-A113-53680E9C6E1A}" type="slidenum">
              <a:rPr lang="en-US" smtClean="0"/>
              <a:t>51</a:t>
            </a:fld>
            <a:endParaRPr lang="en-US"/>
          </a:p>
        </p:txBody>
      </p:sp>
      <p:sp>
        <p:nvSpPr>
          <p:cNvPr id="4" name="Content Placeholder 3"/>
          <p:cNvSpPr>
            <a:spLocks noGrp="1"/>
          </p:cNvSpPr>
          <p:nvPr>
            <p:ph sz="quarter" idx="1"/>
          </p:nvPr>
        </p:nvSpPr>
        <p:spPr/>
        <p:txBody>
          <a:bodyPr/>
          <a:lstStyle/>
          <a:p>
            <a:r>
              <a:rPr lang="en-US" dirty="0"/>
              <a:t>Not the same as authentication.</a:t>
            </a:r>
          </a:p>
          <a:p>
            <a:r>
              <a:rPr lang="en-US" dirty="0"/>
              <a:t>Before you give out credentials, you “Identity Proof” somebody.</a:t>
            </a:r>
          </a:p>
          <a:p>
            <a:r>
              <a:rPr lang="en-US" dirty="0"/>
              <a:t>Validates someone’s identity before credentials are issued</a:t>
            </a:r>
          </a:p>
          <a:p>
            <a:pPr lvl="1"/>
            <a:r>
              <a:rPr lang="en-US" dirty="0"/>
              <a:t>Driver’s License, Passport, </a:t>
            </a:r>
            <a:r>
              <a:rPr lang="en-US" dirty="0" err="1"/>
              <a:t>etc</a:t>
            </a:r>
            <a:endParaRPr lang="en-US" dirty="0"/>
          </a:p>
        </p:txBody>
      </p:sp>
      <p:sp>
        <p:nvSpPr>
          <p:cNvPr id="5" name="AutoShape 2" descr="What is Identity Proofing? - FusionAuth"/>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7891"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33600" y="3559969"/>
            <a:ext cx="5195886" cy="25979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5044610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a:t>
            </a:r>
          </a:p>
        </p:txBody>
      </p:sp>
      <p:sp>
        <p:nvSpPr>
          <p:cNvPr id="3" name="Slide Number Placeholder 2"/>
          <p:cNvSpPr>
            <a:spLocks noGrp="1"/>
          </p:cNvSpPr>
          <p:nvPr>
            <p:ph type="sldNum" sz="quarter" idx="12"/>
          </p:nvPr>
        </p:nvSpPr>
        <p:spPr/>
        <p:txBody>
          <a:bodyPr/>
          <a:lstStyle/>
          <a:p>
            <a:fld id="{8CF8FCBB-FDFB-41D9-A113-53680E9C6E1A}" type="slidenum">
              <a:rPr lang="en-US" smtClean="0"/>
              <a:t>52</a:t>
            </a:fld>
            <a:endParaRPr lang="en-US"/>
          </a:p>
        </p:txBody>
      </p:sp>
      <p:sp>
        <p:nvSpPr>
          <p:cNvPr id="4" name="Content Placeholder 3"/>
          <p:cNvSpPr>
            <a:spLocks noGrp="1"/>
          </p:cNvSpPr>
          <p:nvPr>
            <p:ph sz="quarter" idx="1"/>
          </p:nvPr>
        </p:nvSpPr>
        <p:spPr/>
        <p:txBody>
          <a:bodyPr>
            <a:normAutofit/>
          </a:bodyPr>
          <a:lstStyle/>
          <a:p>
            <a:r>
              <a:rPr lang="en-US" dirty="0"/>
              <a:t>Online Banking Login</a:t>
            </a:r>
          </a:p>
          <a:p>
            <a:pPr lvl="1"/>
            <a:r>
              <a:rPr lang="en-US" dirty="0"/>
              <a:t>You’ve forgotten your password and request a new password.</a:t>
            </a:r>
          </a:p>
          <a:p>
            <a:pPr lvl="1"/>
            <a:r>
              <a:rPr lang="en-US" dirty="0"/>
              <a:t>Your bank will identity proof your identity by one of the following methods:</a:t>
            </a:r>
          </a:p>
          <a:p>
            <a:pPr lvl="2"/>
            <a:r>
              <a:rPr lang="en-US" dirty="0"/>
              <a:t>Texting your registered cell phone number a temporary login PIN</a:t>
            </a:r>
          </a:p>
          <a:p>
            <a:pPr lvl="2"/>
            <a:r>
              <a:rPr lang="en-US" dirty="0"/>
              <a:t>E-mailing your registered e-mail account a temporary password</a:t>
            </a:r>
          </a:p>
          <a:p>
            <a:pPr lvl="2"/>
            <a:r>
              <a:rPr lang="en-US" dirty="0"/>
              <a:t>Asking you to answer security questions</a:t>
            </a:r>
          </a:p>
          <a:p>
            <a:r>
              <a:rPr lang="en-US" dirty="0"/>
              <a:t>You can’t log into your account unless your identity is proofed</a:t>
            </a:r>
          </a:p>
        </p:txBody>
      </p:sp>
    </p:spTree>
    <p:extLst>
      <p:ext uri="{BB962C8B-B14F-4D97-AF65-F5344CB8AC3E}">
        <p14:creationId xmlns:p14="http://schemas.microsoft.com/office/powerpoint/2010/main" val="154158715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General Password Rules</a:t>
            </a:r>
          </a:p>
        </p:txBody>
      </p:sp>
      <p:sp>
        <p:nvSpPr>
          <p:cNvPr id="3" name="Slide Number Placeholder 2"/>
          <p:cNvSpPr>
            <a:spLocks noGrp="1"/>
          </p:cNvSpPr>
          <p:nvPr>
            <p:ph type="sldNum" sz="quarter" idx="12"/>
          </p:nvPr>
        </p:nvSpPr>
        <p:spPr/>
        <p:txBody>
          <a:bodyPr/>
          <a:lstStyle/>
          <a:p>
            <a:fld id="{8CF8FCBB-FDFB-41D9-A113-53680E9C6E1A}" type="slidenum">
              <a:rPr lang="en-US" smtClean="0"/>
              <a:t>53</a:t>
            </a:fld>
            <a:endParaRPr lang="en-US"/>
          </a:p>
        </p:txBody>
      </p:sp>
      <p:sp>
        <p:nvSpPr>
          <p:cNvPr id="4" name="Content Placeholder 3"/>
          <p:cNvSpPr>
            <a:spLocks noGrp="1"/>
          </p:cNvSpPr>
          <p:nvPr>
            <p:ph sz="quarter" idx="1"/>
          </p:nvPr>
        </p:nvSpPr>
        <p:spPr/>
        <p:txBody>
          <a:bodyPr/>
          <a:lstStyle/>
          <a:p>
            <a:r>
              <a:rPr lang="en-US" dirty="0"/>
              <a:t>Passwords should be strong</a:t>
            </a:r>
          </a:p>
          <a:p>
            <a:pPr lvl="1"/>
            <a:r>
              <a:rPr lang="en-US" dirty="0"/>
              <a:t>8 Characters Minimum</a:t>
            </a:r>
          </a:p>
          <a:p>
            <a:pPr lvl="1"/>
            <a:r>
              <a:rPr lang="en-US" dirty="0"/>
              <a:t>Combination of Upper Case &amp; Lower Case Letters, Numbers, and Special Characters</a:t>
            </a:r>
          </a:p>
          <a:p>
            <a:r>
              <a:rPr lang="en-US" dirty="0"/>
              <a:t>Passwords should not be written down</a:t>
            </a:r>
          </a:p>
          <a:p>
            <a:r>
              <a:rPr lang="en-US" dirty="0"/>
              <a:t>Passwords should not be shared</a:t>
            </a:r>
          </a:p>
          <a:p>
            <a:r>
              <a:rPr lang="en-US" dirty="0"/>
              <a:t>Passwords should be regularly changed</a:t>
            </a:r>
          </a:p>
          <a:p>
            <a:pPr lvl="1"/>
            <a:r>
              <a:rPr lang="en-US" dirty="0"/>
              <a:t>Every 60 to 90 days</a:t>
            </a:r>
          </a:p>
        </p:txBody>
      </p:sp>
    </p:spTree>
    <p:extLst>
      <p:ext uri="{BB962C8B-B14F-4D97-AF65-F5344CB8AC3E}">
        <p14:creationId xmlns:p14="http://schemas.microsoft.com/office/powerpoint/2010/main" val="239271979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General Password Rules</a:t>
            </a:r>
          </a:p>
        </p:txBody>
      </p:sp>
      <p:sp>
        <p:nvSpPr>
          <p:cNvPr id="3" name="Slide Number Placeholder 2"/>
          <p:cNvSpPr>
            <a:spLocks noGrp="1"/>
          </p:cNvSpPr>
          <p:nvPr>
            <p:ph type="sldNum" sz="quarter" idx="12"/>
          </p:nvPr>
        </p:nvSpPr>
        <p:spPr/>
        <p:txBody>
          <a:bodyPr/>
          <a:lstStyle/>
          <a:p>
            <a:fld id="{8CF8FCBB-FDFB-41D9-A113-53680E9C6E1A}" type="slidenum">
              <a:rPr lang="en-US" smtClean="0"/>
              <a:t>54</a:t>
            </a:fld>
            <a:endParaRPr lang="en-US"/>
          </a:p>
        </p:txBody>
      </p:sp>
      <p:sp>
        <p:nvSpPr>
          <p:cNvPr id="4" name="Content Placeholder 3"/>
          <p:cNvSpPr>
            <a:spLocks noGrp="1"/>
          </p:cNvSpPr>
          <p:nvPr>
            <p:ph sz="quarter" idx="1"/>
          </p:nvPr>
        </p:nvSpPr>
        <p:spPr/>
        <p:txBody>
          <a:bodyPr/>
          <a:lstStyle/>
          <a:p>
            <a:r>
              <a:rPr lang="en-US" dirty="0"/>
              <a:t>Passwords should not be reused</a:t>
            </a:r>
          </a:p>
          <a:p>
            <a:pPr lvl="1"/>
            <a:r>
              <a:rPr lang="en-US" dirty="0"/>
              <a:t>Don’t allow reuse of last 4 passwords</a:t>
            </a:r>
          </a:p>
          <a:p>
            <a:r>
              <a:rPr lang="en-US" dirty="0"/>
              <a:t>Account lockout policies should be used</a:t>
            </a:r>
          </a:p>
          <a:p>
            <a:pPr lvl="1"/>
            <a:r>
              <a:rPr lang="en-US" dirty="0"/>
              <a:t>Lockout user after 3 failed login attempts</a:t>
            </a:r>
          </a:p>
          <a:p>
            <a:r>
              <a:rPr lang="en-US" dirty="0"/>
              <a:t>Default passwords should be changed</a:t>
            </a:r>
          </a:p>
          <a:p>
            <a:pPr lvl="1"/>
            <a:r>
              <a:rPr lang="en-US" dirty="0"/>
              <a:t>New user default password expires after 1st use</a:t>
            </a:r>
          </a:p>
          <a:p>
            <a:pPr lvl="1"/>
            <a:endParaRPr lang="en-US" dirty="0"/>
          </a:p>
          <a:p>
            <a:pPr marL="274320" lvl="1" indent="0" algn="ctr">
              <a:buNone/>
            </a:pPr>
            <a:r>
              <a:rPr lang="en-US"/>
              <a:t>https://www.passwordmonster.com/</a:t>
            </a:r>
            <a:endParaRPr lang="en-US" dirty="0"/>
          </a:p>
        </p:txBody>
      </p:sp>
    </p:spTree>
    <p:extLst>
      <p:ext uri="{BB962C8B-B14F-4D97-AF65-F5344CB8AC3E}">
        <p14:creationId xmlns:p14="http://schemas.microsoft.com/office/powerpoint/2010/main" val="220749186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071E6-897E-4F99-023F-3B5BF4EA774A}"/>
              </a:ext>
            </a:extLst>
          </p:cNvPr>
          <p:cNvSpPr>
            <a:spLocks noGrp="1"/>
          </p:cNvSpPr>
          <p:nvPr>
            <p:ph type="title"/>
          </p:nvPr>
        </p:nvSpPr>
        <p:spPr/>
        <p:txBody>
          <a:bodyPr/>
          <a:lstStyle/>
          <a:p>
            <a:pPr algn="ctr"/>
            <a:r>
              <a:rPr lang="en-US" dirty="0"/>
              <a:t>Security Check</a:t>
            </a:r>
          </a:p>
        </p:txBody>
      </p:sp>
      <p:sp>
        <p:nvSpPr>
          <p:cNvPr id="3" name="Slide Number Placeholder 2">
            <a:extLst>
              <a:ext uri="{FF2B5EF4-FFF2-40B4-BE49-F238E27FC236}">
                <a16:creationId xmlns:a16="http://schemas.microsoft.com/office/drawing/2014/main" id="{BAC31FF3-7477-C1C3-A5B0-008CE222FC67}"/>
              </a:ext>
            </a:extLst>
          </p:cNvPr>
          <p:cNvSpPr>
            <a:spLocks noGrp="1"/>
          </p:cNvSpPr>
          <p:nvPr>
            <p:ph type="sldNum" sz="quarter" idx="12"/>
          </p:nvPr>
        </p:nvSpPr>
        <p:spPr/>
        <p:txBody>
          <a:bodyPr/>
          <a:lstStyle/>
          <a:p>
            <a:fld id="{8CF8FCBB-FDFB-41D9-A113-53680E9C6E1A}" type="slidenum">
              <a:rPr lang="en-US" smtClean="0"/>
              <a:t>55</a:t>
            </a:fld>
            <a:endParaRPr lang="en-US"/>
          </a:p>
        </p:txBody>
      </p:sp>
      <p:sp>
        <p:nvSpPr>
          <p:cNvPr id="4" name="Content Placeholder 3">
            <a:extLst>
              <a:ext uri="{FF2B5EF4-FFF2-40B4-BE49-F238E27FC236}">
                <a16:creationId xmlns:a16="http://schemas.microsoft.com/office/drawing/2014/main" id="{26EE0271-A132-629B-00E7-E86D1F101043}"/>
              </a:ext>
            </a:extLst>
          </p:cNvPr>
          <p:cNvSpPr>
            <a:spLocks noGrp="1"/>
          </p:cNvSpPr>
          <p:nvPr>
            <p:ph sz="quarter" idx="1"/>
          </p:nvPr>
        </p:nvSpPr>
        <p:spPr/>
        <p:txBody>
          <a:bodyPr/>
          <a:lstStyle/>
          <a:p>
            <a:endParaRPr lang="en-US"/>
          </a:p>
        </p:txBody>
      </p:sp>
      <p:pic>
        <p:nvPicPr>
          <p:cNvPr id="1026" name="Picture 2" descr="Security Line Cartoons and Comics - funny pictures from CartoonStock">
            <a:extLst>
              <a:ext uri="{FF2B5EF4-FFF2-40B4-BE49-F238E27FC236}">
                <a16:creationId xmlns:a16="http://schemas.microsoft.com/office/drawing/2014/main" id="{CE8ABD63-B113-213F-5820-34E33AAB25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0750" y="1509713"/>
            <a:ext cx="4762500" cy="3838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11098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t>Authentication, Authorization &amp; Accounting (AAA)</a:t>
            </a:r>
          </a:p>
        </p:txBody>
      </p:sp>
      <p:sp>
        <p:nvSpPr>
          <p:cNvPr id="3" name="Slide Number Placeholder 2"/>
          <p:cNvSpPr>
            <a:spLocks noGrp="1"/>
          </p:cNvSpPr>
          <p:nvPr>
            <p:ph type="sldNum" sz="quarter" idx="12"/>
          </p:nvPr>
        </p:nvSpPr>
        <p:spPr/>
        <p:txBody>
          <a:bodyPr/>
          <a:lstStyle/>
          <a:p>
            <a:fld id="{8CF8FCBB-FDFB-41D9-A113-53680E9C6E1A}" type="slidenum">
              <a:rPr lang="en-US" smtClean="0"/>
              <a:t>6</a:t>
            </a:fld>
            <a:endParaRPr lang="en-US"/>
          </a:p>
        </p:txBody>
      </p:sp>
      <p:sp>
        <p:nvSpPr>
          <p:cNvPr id="4" name="Content Placeholder 3"/>
          <p:cNvSpPr>
            <a:spLocks noGrp="1"/>
          </p:cNvSpPr>
          <p:nvPr>
            <p:ph sz="quarter" idx="1"/>
          </p:nvPr>
        </p:nvSpPr>
        <p:spPr/>
        <p:txBody>
          <a:bodyPr/>
          <a:lstStyle/>
          <a:p>
            <a:r>
              <a:rPr lang="en-US" dirty="0"/>
              <a:t>AAA is an information security framework for controlling access to data and system resources, enforcing policies, and auditing actions</a:t>
            </a:r>
          </a:p>
          <a:p>
            <a:r>
              <a:rPr lang="en-US" dirty="0"/>
              <a:t>Authentication</a:t>
            </a:r>
          </a:p>
          <a:p>
            <a:pPr lvl="1"/>
            <a:r>
              <a:rPr lang="en-US" dirty="0"/>
              <a:t>Verifies user’s identification via the process of logging into a system</a:t>
            </a:r>
          </a:p>
          <a:p>
            <a:r>
              <a:rPr lang="en-US" dirty="0"/>
              <a:t>Authorization (Access Control)</a:t>
            </a:r>
          </a:p>
          <a:p>
            <a:pPr lvl="1"/>
            <a:r>
              <a:rPr lang="en-US" dirty="0"/>
              <a:t>Determines what a user has the authority to do and have access to</a:t>
            </a:r>
          </a:p>
          <a:p>
            <a:r>
              <a:rPr lang="en-US" dirty="0"/>
              <a:t>Accounting </a:t>
            </a:r>
          </a:p>
          <a:p>
            <a:pPr lvl="1"/>
            <a:r>
              <a:rPr lang="en-US" dirty="0"/>
              <a:t>Tracks and records user access and actions with system logs</a:t>
            </a:r>
          </a:p>
        </p:txBody>
      </p:sp>
    </p:spTree>
    <p:extLst>
      <p:ext uri="{BB962C8B-B14F-4D97-AF65-F5344CB8AC3E}">
        <p14:creationId xmlns:p14="http://schemas.microsoft.com/office/powerpoint/2010/main" val="1379419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t>Authentication, Authorization &amp; Accounting (AAA)</a:t>
            </a:r>
          </a:p>
        </p:txBody>
      </p:sp>
      <p:sp>
        <p:nvSpPr>
          <p:cNvPr id="3" name="Slide Number Placeholder 2"/>
          <p:cNvSpPr>
            <a:spLocks noGrp="1"/>
          </p:cNvSpPr>
          <p:nvPr>
            <p:ph type="sldNum" sz="quarter" idx="12"/>
          </p:nvPr>
        </p:nvSpPr>
        <p:spPr/>
        <p:txBody>
          <a:bodyPr/>
          <a:lstStyle/>
          <a:p>
            <a:fld id="{8CF8FCBB-FDFB-41D9-A113-53680E9C6E1A}" type="slidenum">
              <a:rPr lang="en-US" smtClean="0"/>
              <a:t>7</a:t>
            </a:fld>
            <a:endParaRPr lang="en-US"/>
          </a:p>
        </p:txBody>
      </p:sp>
      <p:sp>
        <p:nvSpPr>
          <p:cNvPr id="4" name="Content Placeholder 3"/>
          <p:cNvSpPr>
            <a:spLocks noGrp="1"/>
          </p:cNvSpPr>
          <p:nvPr>
            <p:ph sz="quarter" idx="1"/>
          </p:nvPr>
        </p:nvSpPr>
        <p:spPr/>
        <p:txBody>
          <a:bodyPr/>
          <a:lstStyle/>
          <a:p>
            <a:endParaRPr lang="en-US"/>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700" y="1385220"/>
            <a:ext cx="7734300" cy="45583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397644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t>Authentication, Authorization &amp; Accounting (AAA)</a:t>
            </a:r>
          </a:p>
        </p:txBody>
      </p:sp>
      <p:sp>
        <p:nvSpPr>
          <p:cNvPr id="3" name="Slide Number Placeholder 2"/>
          <p:cNvSpPr>
            <a:spLocks noGrp="1"/>
          </p:cNvSpPr>
          <p:nvPr>
            <p:ph type="sldNum" sz="quarter" idx="12"/>
          </p:nvPr>
        </p:nvSpPr>
        <p:spPr/>
        <p:txBody>
          <a:bodyPr/>
          <a:lstStyle/>
          <a:p>
            <a:fld id="{8CF8FCBB-FDFB-41D9-A113-53680E9C6E1A}" type="slidenum">
              <a:rPr lang="en-US" smtClean="0"/>
              <a:t>8</a:t>
            </a:fld>
            <a:endParaRPr lang="en-US"/>
          </a:p>
        </p:txBody>
      </p:sp>
      <p:sp>
        <p:nvSpPr>
          <p:cNvPr id="4" name="Content Placeholder 3"/>
          <p:cNvSpPr>
            <a:spLocks noGrp="1"/>
          </p:cNvSpPr>
          <p:nvPr>
            <p:ph sz="quarter" idx="1"/>
          </p:nvPr>
        </p:nvSpPr>
        <p:spPr/>
        <p:txBody>
          <a:bodyPr/>
          <a:lstStyle/>
          <a:p>
            <a:endParaRPr lang="en-US"/>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1752599"/>
            <a:ext cx="7476565" cy="3971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060174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t>Authentication, Authorization &amp; Accounting (AAA)</a:t>
            </a:r>
          </a:p>
        </p:txBody>
      </p:sp>
      <p:sp>
        <p:nvSpPr>
          <p:cNvPr id="3" name="Slide Number Placeholder 2"/>
          <p:cNvSpPr>
            <a:spLocks noGrp="1"/>
          </p:cNvSpPr>
          <p:nvPr>
            <p:ph type="sldNum" sz="quarter" idx="12"/>
          </p:nvPr>
        </p:nvSpPr>
        <p:spPr/>
        <p:txBody>
          <a:bodyPr/>
          <a:lstStyle/>
          <a:p>
            <a:fld id="{8CF8FCBB-FDFB-41D9-A113-53680E9C6E1A}" type="slidenum">
              <a:rPr lang="en-US" smtClean="0"/>
              <a:t>9</a:t>
            </a:fld>
            <a:endParaRPr lang="en-US"/>
          </a:p>
        </p:txBody>
      </p:sp>
      <p:sp>
        <p:nvSpPr>
          <p:cNvPr id="4" name="Content Placeholder 3"/>
          <p:cNvSpPr>
            <a:spLocks noGrp="1"/>
          </p:cNvSpPr>
          <p:nvPr>
            <p:ph sz="quarter" idx="1"/>
          </p:nvPr>
        </p:nvSpPr>
        <p:spPr/>
        <p:txBody>
          <a:bodyPr>
            <a:normAutofit fontScale="92500" lnSpcReduction="10000"/>
          </a:bodyPr>
          <a:lstStyle/>
          <a:p>
            <a:pPr marL="0" indent="0" algn="ctr">
              <a:buNone/>
            </a:pPr>
            <a:endParaRPr lang="en-US" dirty="0"/>
          </a:p>
          <a:p>
            <a:pPr marL="0" indent="0" algn="ctr">
              <a:buNone/>
            </a:pPr>
            <a:r>
              <a:rPr lang="en-US" dirty="0"/>
              <a:t>“The most commonly used protocols for a dial-in connection are the Point-to-Point Protocol (PPP) and the Serial Line Internet Protocol (SLIP). Both of these protocols require a minimum of a 1200 baud connection.</a:t>
            </a:r>
          </a:p>
          <a:p>
            <a:pPr marL="0" indent="0" algn="ctr">
              <a:buNone/>
            </a:pPr>
            <a:r>
              <a:rPr lang="en-US" dirty="0"/>
              <a:t>Although using Password Authentication Protocol (PAP) or Challenge Handshake Authentication Protocol (CHAP) for authentication is a viable option in smaller environments, the administrative overhead involved might become unmanageable in a larger environment. This is because each user should have a separate entry. A single entry can be made for multiple users. Imagine the overhead involved in setting up and maintaining 100 users, especially if you are trying to enforce a policy that requires changing of passwords every 60 days.”</a:t>
            </a:r>
          </a:p>
        </p:txBody>
      </p:sp>
    </p:spTree>
    <p:extLst>
      <p:ext uri="{BB962C8B-B14F-4D97-AF65-F5344CB8AC3E}">
        <p14:creationId xmlns:p14="http://schemas.microsoft.com/office/powerpoint/2010/main" val="259458808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gin">
  <a:themeElements>
    <a:clrScheme name="Origin">
      <a:dk1>
        <a:sysClr val="windowText" lastClr="000000"/>
      </a:dk1>
      <a:lt1>
        <a:sysClr val="window" lastClr="FFFFFF"/>
      </a:lt1>
      <a:dk2>
        <a:srgbClr val="464653"/>
      </a:dk2>
      <a:lt2>
        <a:srgbClr val="DDE9EC"/>
      </a:lt2>
      <a:accent1>
        <a:srgbClr val="727CA3"/>
      </a:accent1>
      <a:accent2>
        <a:srgbClr val="9FB8CD"/>
      </a:accent2>
      <a:accent3>
        <a:srgbClr val="D2DA7A"/>
      </a:accent3>
      <a:accent4>
        <a:srgbClr val="FADA7A"/>
      </a:accent4>
      <a:accent5>
        <a:srgbClr val="B88472"/>
      </a:accent5>
      <a:accent6>
        <a:srgbClr val="8E736A"/>
      </a:accent6>
      <a:hlink>
        <a:srgbClr val="B292CA"/>
      </a:hlink>
      <a:folHlink>
        <a:srgbClr val="6B5680"/>
      </a:folHlink>
    </a:clrScheme>
    <a:fontScheme name="Origin">
      <a:majorFont>
        <a:latin typeface="Bookman Old Style"/>
        <a:ea typeface=""/>
        <a:cs typeface=""/>
        <a:font script="Grek" typeface="Cambria"/>
        <a:font script="Cyrl" typeface="Cambria"/>
        <a:font script="Jpan" typeface="HG明朝E"/>
        <a:font script="Hang" typeface="돋움"/>
        <a:font script="Hans" typeface="宋体"/>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a:ea typeface=""/>
        <a:cs typeface=""/>
        <a:font script="Grek" typeface="Calibri"/>
        <a:font script="Cyrl" typeface="Calibri"/>
        <a:font script="Jpan" typeface="ＭＳ Ｐゴシック"/>
        <a:font script="Hang" typeface="맑은 고딕"/>
        <a:font script="Hans" typeface="华文新魏"/>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rigin">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Origin</Template>
  <TotalTime>1338</TotalTime>
  <Words>1597</Words>
  <Application>Microsoft Office PowerPoint</Application>
  <PresentationFormat>On-screen Show (4:3)</PresentationFormat>
  <Paragraphs>276</Paragraphs>
  <Slides>55</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55</vt:i4>
      </vt:variant>
    </vt:vector>
  </HeadingPairs>
  <TitlesOfParts>
    <vt:vector size="62" baseType="lpstr">
      <vt:lpstr>Arial</vt:lpstr>
      <vt:lpstr>Bookman Old Style</vt:lpstr>
      <vt:lpstr>Calibri</vt:lpstr>
      <vt:lpstr>Gill Sans MT</vt:lpstr>
      <vt:lpstr>Wingdings</vt:lpstr>
      <vt:lpstr>Wingdings 3</vt:lpstr>
      <vt:lpstr>Origin</vt:lpstr>
      <vt:lpstr>IS Principles</vt:lpstr>
      <vt:lpstr>The CIA Triad</vt:lpstr>
      <vt:lpstr>The CIA Triad</vt:lpstr>
      <vt:lpstr>The CIA Triad</vt:lpstr>
      <vt:lpstr>The CIA Triad</vt:lpstr>
      <vt:lpstr>Authentication, Authorization &amp; Accounting (AAA)</vt:lpstr>
      <vt:lpstr>Authentication, Authorization &amp; Accounting (AAA)</vt:lpstr>
      <vt:lpstr>Authentication, Authorization &amp; Accounting (AAA)</vt:lpstr>
      <vt:lpstr>Authentication, Authorization &amp; Accounting (AAA)</vt:lpstr>
      <vt:lpstr>Authentication, Authorization &amp; Accounting (AAA)</vt:lpstr>
      <vt:lpstr>Authentication, Authorization &amp; Accounting (AAA)</vt:lpstr>
      <vt:lpstr>Cisco Nexus 5000 Series Switches</vt:lpstr>
      <vt:lpstr>Security in Action</vt:lpstr>
      <vt:lpstr>Defense in Depth</vt:lpstr>
      <vt:lpstr>Defense in Depth </vt:lpstr>
      <vt:lpstr>Defense in Depth</vt:lpstr>
      <vt:lpstr>Defense in Depth</vt:lpstr>
      <vt:lpstr>Defense in Depth</vt:lpstr>
      <vt:lpstr>Is it secure?</vt:lpstr>
      <vt:lpstr>Least Privilege</vt:lpstr>
      <vt:lpstr>Least Privilege</vt:lpstr>
      <vt:lpstr>Three may keep a secret if one is dead (Benjamin Franklin)</vt:lpstr>
      <vt:lpstr>Question</vt:lpstr>
      <vt:lpstr>Non-Repudiation</vt:lpstr>
      <vt:lpstr>Non-Repudiation</vt:lpstr>
      <vt:lpstr>Non-Repudiation</vt:lpstr>
      <vt:lpstr>Vernam Cipher Encrypt</vt:lpstr>
      <vt:lpstr>Vernam Cipher Decrypt </vt:lpstr>
      <vt:lpstr>Question</vt:lpstr>
      <vt:lpstr>Implicit Deny</vt:lpstr>
      <vt:lpstr>Implicit Deny</vt:lpstr>
      <vt:lpstr>Implicit Deny</vt:lpstr>
      <vt:lpstr>Difference between Implicit Deny and ACL?</vt:lpstr>
      <vt:lpstr>Legal &amp; Regulatory Issues and Compliance</vt:lpstr>
      <vt:lpstr>Due Care and Due Diligence</vt:lpstr>
      <vt:lpstr>Due Care and Due Diligence</vt:lpstr>
      <vt:lpstr>Information Security Governance</vt:lpstr>
      <vt:lpstr>Roadmap to create a sustainable information security program.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Authentication Basics</vt:lpstr>
      <vt:lpstr>Three Factors of Authentication</vt:lpstr>
      <vt:lpstr>Two-Factor Authentication</vt:lpstr>
      <vt:lpstr>Identity Proofing</vt:lpstr>
      <vt:lpstr>Example</vt:lpstr>
      <vt:lpstr>General Password Rules</vt:lpstr>
      <vt:lpstr>General Password Rules</vt:lpstr>
      <vt:lpstr>Security Check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 Security</dc:title>
  <dc:creator>faisaliradat</dc:creator>
  <cp:lastModifiedBy>Dr. Faisal Iradat / Assistant Professor and Acting Head of CICT</cp:lastModifiedBy>
  <cp:revision>248</cp:revision>
  <dcterms:created xsi:type="dcterms:W3CDTF">2022-08-21T11:58:33Z</dcterms:created>
  <dcterms:modified xsi:type="dcterms:W3CDTF">2023-10-06T10:24:16Z</dcterms:modified>
</cp:coreProperties>
</file>

<file path=docProps/thumbnail.jpeg>
</file>